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75" r:id="rId3"/>
    <p:sldId id="271" r:id="rId4"/>
    <p:sldId id="270" r:id="rId5"/>
    <p:sldId id="272" r:id="rId6"/>
    <p:sldId id="273" r:id="rId7"/>
    <p:sldId id="27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9B19B0-793F-3E47-B0DE-447F7D26AA06}">
          <p14:sldIdLst/>
        </p14:section>
        <p14:section name="Einstein" id="{E863BF72-9AE1-024B-9AEE-D4E4E496B381}">
          <p14:sldIdLst>
            <p14:sldId id="265"/>
          </p14:sldIdLst>
        </p14:section>
        <p14:section name="Document_Processing" id="{D6FDAC3A-3ECB-4B43-AD97-0747BCA8415F}">
          <p14:sldIdLst/>
        </p14:section>
        <p14:section name="drafts" id="{AEA97AAE-4AA5-7F40-A562-976ED8A58D75}">
          <p14:sldIdLst>
            <p14:sldId id="275"/>
            <p14:sldId id="271"/>
          </p14:sldIdLst>
        </p14:section>
        <p14:section name="Untitled Section" id="{FE802673-B1D7-432E-A50D-28BA8851B3A6}">
          <p14:sldIdLst>
            <p14:sldId id="270"/>
            <p14:sldId id="272"/>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87"/>
    <p:restoredTop sz="95915"/>
  </p:normalViewPr>
  <p:slideViewPr>
    <p:cSldViewPr snapToGrid="0" snapToObjects="1">
      <p:cViewPr varScale="1">
        <p:scale>
          <a:sx n="84" d="100"/>
          <a:sy n="84" d="100"/>
        </p:scale>
        <p:origin x="336"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3C26-7D6C-B9EC-D8A2-FE7D7C9EC5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097C59-2653-FB83-B25D-A4AA404B8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9087741-FDC5-8279-D7EC-7C9129DBDE29}"/>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5" name="Footer Placeholder 4">
            <a:extLst>
              <a:ext uri="{FF2B5EF4-FFF2-40B4-BE49-F238E27FC236}">
                <a16:creationId xmlns:a16="http://schemas.microsoft.com/office/drawing/2014/main" id="{1DB8358A-7835-15FB-2E07-59B2E251A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11A92B-48C0-2886-7C34-FA04888DC727}"/>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1296003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F74F1-BB1D-7B03-4038-D063D85B91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50B120A-CF6F-1923-4C49-2CABB8CF770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FF9FCC-2B37-D1DB-60BE-589C354FE71D}"/>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5" name="Footer Placeholder 4">
            <a:extLst>
              <a:ext uri="{FF2B5EF4-FFF2-40B4-BE49-F238E27FC236}">
                <a16:creationId xmlns:a16="http://schemas.microsoft.com/office/drawing/2014/main" id="{2FEE689C-D000-5C76-CE18-CBA6BEF04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26467-6AA9-8249-9551-9A4F6E3FC8FF}"/>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70192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09A0B6-E5AC-9C67-6B27-522FE864BD9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5F2E5E-F9E6-C4E5-FDF4-39CB5F87CC7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133478-BC3D-9EC2-01F7-35B2265DB447}"/>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5" name="Footer Placeholder 4">
            <a:extLst>
              <a:ext uri="{FF2B5EF4-FFF2-40B4-BE49-F238E27FC236}">
                <a16:creationId xmlns:a16="http://schemas.microsoft.com/office/drawing/2014/main" id="{F153C46E-157D-60F0-B7DF-E80242C34A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AD9AB-92D0-6857-9A81-45FDAD440B2C}"/>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347803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57EF-1803-82CE-9EC6-551D7C5881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B941042-9200-71D7-5DBA-183A6FE843A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24FC12-EAEE-7B32-EE2F-BCA85F30D2E8}"/>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5" name="Footer Placeholder 4">
            <a:extLst>
              <a:ext uri="{FF2B5EF4-FFF2-40B4-BE49-F238E27FC236}">
                <a16:creationId xmlns:a16="http://schemas.microsoft.com/office/drawing/2014/main" id="{F435BBD1-6F45-2416-76A2-D8BF736E6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12BAC-9E86-31C3-EAA4-8B6263D5C15D}"/>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2148165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0F7B-4FC2-EF4B-0813-4589E2D04EB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449B893-7D02-5F12-45A0-EA190BA104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401C7D-551E-51BB-4191-1E9A680FF9E8}"/>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5" name="Footer Placeholder 4">
            <a:extLst>
              <a:ext uri="{FF2B5EF4-FFF2-40B4-BE49-F238E27FC236}">
                <a16:creationId xmlns:a16="http://schemas.microsoft.com/office/drawing/2014/main" id="{42EC7BC2-0FBA-EA03-289A-C91B2A2DE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DB552-36B2-9B90-28D5-DF01B5C3BA1A}"/>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4055799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9010-C281-973B-32B2-1F6E12F3580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64CDDC6-2E6B-29A9-B80F-3C36C804CFD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136E82A-F8A8-5C8E-13BA-BF64DCDB1AA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75B3357-7365-7A0E-785D-D348459F6E0F}"/>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6" name="Footer Placeholder 5">
            <a:extLst>
              <a:ext uri="{FF2B5EF4-FFF2-40B4-BE49-F238E27FC236}">
                <a16:creationId xmlns:a16="http://schemas.microsoft.com/office/drawing/2014/main" id="{EC36AD1F-64C5-28F1-6D22-3F0211562B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69C3E1-8810-DA2F-9078-5C9478E3B526}"/>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25366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0A8A-3AD3-B17C-7EE5-7EEF53AEC60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8D5683-E326-C47B-22C3-996B2F157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E9FDFD-5E68-257F-69DB-0BE0499F876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3C67C3B-208F-C80F-0162-70F0DE0B34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0598889-E3B8-43B3-CAE1-5241E4466A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2EF3B89-FCBF-64F2-CC25-F98F006C0D36}"/>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8" name="Footer Placeholder 7">
            <a:extLst>
              <a:ext uri="{FF2B5EF4-FFF2-40B4-BE49-F238E27FC236}">
                <a16:creationId xmlns:a16="http://schemas.microsoft.com/office/drawing/2014/main" id="{5701E066-3AA3-1247-6F34-F4B13CB003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F0C925-B8A3-4BA8-052F-3081477BA7C9}"/>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1037764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FA56-E926-4A43-15A1-AA8E245709E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37F1B96-EB5B-2AC9-8966-825A1F4ED0D8}"/>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4" name="Footer Placeholder 3">
            <a:extLst>
              <a:ext uri="{FF2B5EF4-FFF2-40B4-BE49-F238E27FC236}">
                <a16:creationId xmlns:a16="http://schemas.microsoft.com/office/drawing/2014/main" id="{2B5CEE64-520C-7DB0-C2D0-E5A6EE84D8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4FBB9E-4802-A964-91CB-132DF50A2B72}"/>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260409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81C77D-41E6-2857-6BEB-1B4A5E26439F}"/>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3" name="Footer Placeholder 2">
            <a:extLst>
              <a:ext uri="{FF2B5EF4-FFF2-40B4-BE49-F238E27FC236}">
                <a16:creationId xmlns:a16="http://schemas.microsoft.com/office/drawing/2014/main" id="{A147B1A2-6917-DFA6-3142-CBC662733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E0E04E-2ACF-7AE3-B54E-F93389087C21}"/>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2629907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502F0-70D3-3A94-CF23-728FC2A36E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4A7A1F8-D931-F0F6-FF75-53C05614AC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2782789-B28D-5A17-81AB-E9B99557A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624F59-7F2B-13A6-D13E-EA1195F11EA6}"/>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6" name="Footer Placeholder 5">
            <a:extLst>
              <a:ext uri="{FF2B5EF4-FFF2-40B4-BE49-F238E27FC236}">
                <a16:creationId xmlns:a16="http://schemas.microsoft.com/office/drawing/2014/main" id="{9248483F-5C6F-C53A-9A62-1B3470687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8FD92-083B-A3A7-043A-EE1AF19AC278}"/>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3216029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B476-7658-1B09-9473-B220196F4A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ED42FD-008E-5648-8B6A-C657C519DE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B94063-14B6-73A5-49E5-3CB06393F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31BFE0-3222-A616-C226-82FD2B377BEB}"/>
              </a:ext>
            </a:extLst>
          </p:cNvPr>
          <p:cNvSpPr>
            <a:spLocks noGrp="1"/>
          </p:cNvSpPr>
          <p:nvPr>
            <p:ph type="dt" sz="half" idx="10"/>
          </p:nvPr>
        </p:nvSpPr>
        <p:spPr/>
        <p:txBody>
          <a:bodyPr/>
          <a:lstStyle/>
          <a:p>
            <a:fld id="{17F8E999-0C08-B043-B883-0E12C767BABB}" type="datetimeFigureOut">
              <a:rPr lang="en-US" smtClean="0"/>
              <a:t>7/15/2022</a:t>
            </a:fld>
            <a:endParaRPr lang="en-US"/>
          </a:p>
        </p:txBody>
      </p:sp>
      <p:sp>
        <p:nvSpPr>
          <p:cNvPr id="6" name="Footer Placeholder 5">
            <a:extLst>
              <a:ext uri="{FF2B5EF4-FFF2-40B4-BE49-F238E27FC236}">
                <a16:creationId xmlns:a16="http://schemas.microsoft.com/office/drawing/2014/main" id="{CEA6C237-D6EB-8ABA-ABF4-C4583741A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80D655-2167-2584-A3A7-7CAE6E892ABD}"/>
              </a:ext>
            </a:extLst>
          </p:cNvPr>
          <p:cNvSpPr>
            <a:spLocks noGrp="1"/>
          </p:cNvSpPr>
          <p:nvPr>
            <p:ph type="sldNum" sz="quarter" idx="12"/>
          </p:nvPr>
        </p:nvSpPr>
        <p:spPr/>
        <p:txBody>
          <a:bodyPr/>
          <a:lstStyle/>
          <a:p>
            <a:fld id="{AD43C90B-FCCE-7943-96DE-4BD535D19AAA}" type="slidenum">
              <a:rPr lang="en-US" smtClean="0"/>
              <a:t>‹#›</a:t>
            </a:fld>
            <a:endParaRPr lang="en-US"/>
          </a:p>
        </p:txBody>
      </p:sp>
    </p:spTree>
    <p:extLst>
      <p:ext uri="{BB962C8B-B14F-4D97-AF65-F5344CB8AC3E}">
        <p14:creationId xmlns:p14="http://schemas.microsoft.com/office/powerpoint/2010/main" val="2548330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7DAF48-62CD-F4FD-26FB-A7F6C8C3E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AEC525-0447-F41C-20D2-79FC37384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509895-01B7-D7E2-BAB4-1D09862C3E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8E999-0C08-B043-B883-0E12C767BABB}" type="datetimeFigureOut">
              <a:rPr lang="en-US" smtClean="0"/>
              <a:t>7/15/2022</a:t>
            </a:fld>
            <a:endParaRPr lang="en-US"/>
          </a:p>
        </p:txBody>
      </p:sp>
      <p:sp>
        <p:nvSpPr>
          <p:cNvPr id="5" name="Footer Placeholder 4">
            <a:extLst>
              <a:ext uri="{FF2B5EF4-FFF2-40B4-BE49-F238E27FC236}">
                <a16:creationId xmlns:a16="http://schemas.microsoft.com/office/drawing/2014/main" id="{F58A3533-E1AC-A51A-7E6D-ABA14670F5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77D736-FDD2-87D6-3AE3-7478490A24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3C90B-FCCE-7943-96DE-4BD535D19AAA}" type="slidenum">
              <a:rPr lang="en-US" smtClean="0"/>
              <a:t>‹#›</a:t>
            </a:fld>
            <a:endParaRPr lang="en-US"/>
          </a:p>
        </p:txBody>
      </p:sp>
    </p:spTree>
    <p:extLst>
      <p:ext uri="{BB962C8B-B14F-4D97-AF65-F5344CB8AC3E}">
        <p14:creationId xmlns:p14="http://schemas.microsoft.com/office/powerpoint/2010/main" val="1654392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21.svg"/><Relationship Id="rId26" Type="http://schemas.openxmlformats.org/officeDocument/2006/relationships/image" Target="../media/image29.svg"/><Relationship Id="rId3" Type="http://schemas.microsoft.com/office/2007/relationships/hdphoto" Target="../media/hdphoto1.wdp"/><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5.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6.png"/><Relationship Id="rId24" Type="http://schemas.openxmlformats.org/officeDocument/2006/relationships/image" Target="../media/image27.svg"/><Relationship Id="rId32"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10.png"/><Relationship Id="rId31"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14.png"/><Relationship Id="rId30"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10" Type="http://schemas.openxmlformats.org/officeDocument/2006/relationships/image" Target="../media/image22.tmp"/><Relationship Id="rId4" Type="http://schemas.openxmlformats.org/officeDocument/2006/relationships/image" Target="../media/image2.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11" Type="http://schemas.openxmlformats.org/officeDocument/2006/relationships/image" Target="../media/image23.tmp"/><Relationship Id="rId10" Type="http://schemas.openxmlformats.org/officeDocument/2006/relationships/hyperlink" Target="https://d3nqfz2gm66yqg.cloudfront.net/images/20190508102452/image-47.png" TargetMode="External"/><Relationship Id="rId4" Type="http://schemas.openxmlformats.org/officeDocument/2006/relationships/image" Target="../media/image2.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11" Type="http://schemas.openxmlformats.org/officeDocument/2006/relationships/image" Target="../media/image24.tmp"/><Relationship Id="rId10" Type="http://schemas.openxmlformats.org/officeDocument/2006/relationships/hyperlink" Target="https://d3nqfz2gm66yqg.cloudfront.net/images/20190508102457/image-48.png" TargetMode="External"/><Relationship Id="rId4" Type="http://schemas.openxmlformats.org/officeDocument/2006/relationships/image" Target="../media/image2.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lack 3D wave patterns">
            <a:extLst>
              <a:ext uri="{FF2B5EF4-FFF2-40B4-BE49-F238E27FC236}">
                <a16:creationId xmlns:a16="http://schemas.microsoft.com/office/drawing/2014/main" id="{2BD16803-BA30-BE54-CB3D-68BC97C0758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40000"/>
                    </a14:imgEffect>
                  </a14:imgLayer>
                </a14:imgProps>
              </a:ext>
            </a:extLst>
          </a:blip>
          <a:stretch>
            <a:fillRect/>
          </a:stretch>
        </p:blipFill>
        <p:spPr>
          <a:xfrm>
            <a:off x="-668136" y="-48784"/>
            <a:ext cx="13003213" cy="7064551"/>
          </a:xfrm>
          <a:prstGeom prst="rect">
            <a:avLst/>
          </a:prstGeom>
        </p:spPr>
      </p:pic>
      <p:cxnSp>
        <p:nvCxnSpPr>
          <p:cNvPr id="29" name="Straight Connector 28">
            <a:extLst>
              <a:ext uri="{FF2B5EF4-FFF2-40B4-BE49-F238E27FC236}">
                <a16:creationId xmlns:a16="http://schemas.microsoft.com/office/drawing/2014/main" id="{49F8DC54-F936-E7A6-0F96-80E247A67E65}"/>
              </a:ext>
            </a:extLst>
          </p:cNvPr>
          <p:cNvCxnSpPr>
            <a:cxnSpLocks/>
            <a:stCxn id="88" idx="1"/>
            <a:endCxn id="14" idx="5"/>
          </p:cNvCxnSpPr>
          <p:nvPr/>
        </p:nvCxnSpPr>
        <p:spPr>
          <a:xfrm flipH="1" flipV="1">
            <a:off x="6689883" y="1926350"/>
            <a:ext cx="972720" cy="1183451"/>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E9DE0A-6623-895E-DCEB-241706AF9AB1}"/>
              </a:ext>
            </a:extLst>
          </p:cNvPr>
          <p:cNvCxnSpPr>
            <a:cxnSpLocks/>
            <a:stCxn id="73" idx="6"/>
            <a:endCxn id="14" idx="1"/>
          </p:cNvCxnSpPr>
          <p:nvPr/>
        </p:nvCxnSpPr>
        <p:spPr>
          <a:xfrm flipV="1">
            <a:off x="1732047" y="577037"/>
            <a:ext cx="3476252" cy="674221"/>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26" name="Picture 2" descr="A close up of a sign&#10;&#10;Description automatically generated">
            <a:extLst>
              <a:ext uri="{FF2B5EF4-FFF2-40B4-BE49-F238E27FC236}">
                <a16:creationId xmlns:a16="http://schemas.microsoft.com/office/drawing/2014/main" id="{581E8731-9E72-5702-4BB1-475C31468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5155" y="151755"/>
            <a:ext cx="1141623" cy="377743"/>
          </a:xfrm>
          <a:prstGeom prst="rect">
            <a:avLst/>
          </a:prstGeom>
          <a:solidFill>
            <a:schemeClr val="bg1">
              <a:alpha val="75382"/>
            </a:schemeClr>
          </a:solidFill>
          <a:effectLst>
            <a:softEdge rad="0"/>
          </a:effectLst>
        </p:spPr>
      </p:pic>
      <p:cxnSp>
        <p:nvCxnSpPr>
          <p:cNvPr id="117" name="Straight Connector 116">
            <a:extLst>
              <a:ext uri="{FF2B5EF4-FFF2-40B4-BE49-F238E27FC236}">
                <a16:creationId xmlns:a16="http://schemas.microsoft.com/office/drawing/2014/main" id="{5525CC50-47F6-1DD5-0A69-A82BC63E41DB}"/>
              </a:ext>
            </a:extLst>
          </p:cNvPr>
          <p:cNvCxnSpPr>
            <a:cxnSpLocks/>
            <a:stCxn id="89" idx="6"/>
            <a:endCxn id="14" idx="2"/>
          </p:cNvCxnSpPr>
          <p:nvPr/>
        </p:nvCxnSpPr>
        <p:spPr>
          <a:xfrm flipV="1">
            <a:off x="1771146" y="1251694"/>
            <a:ext cx="3130307" cy="2201028"/>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3BF12EF-106C-8DAF-7CA8-C97254F345BD}"/>
              </a:ext>
            </a:extLst>
          </p:cNvPr>
          <p:cNvCxnSpPr>
            <a:cxnSpLocks/>
            <a:endCxn id="14" idx="3"/>
          </p:cNvCxnSpPr>
          <p:nvPr/>
        </p:nvCxnSpPr>
        <p:spPr>
          <a:xfrm flipV="1">
            <a:off x="4304175" y="1926350"/>
            <a:ext cx="904124" cy="1291779"/>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0DBE4BF-B8DE-9F52-1A2F-8D6E80F1AF1F}"/>
              </a:ext>
            </a:extLst>
          </p:cNvPr>
          <p:cNvCxnSpPr>
            <a:cxnSpLocks/>
            <a:stCxn id="75" idx="7"/>
            <a:endCxn id="14" idx="3"/>
          </p:cNvCxnSpPr>
          <p:nvPr/>
        </p:nvCxnSpPr>
        <p:spPr>
          <a:xfrm flipV="1">
            <a:off x="1604978" y="1926350"/>
            <a:ext cx="3603321" cy="3417071"/>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82B17F3-2FDF-A151-29B9-9593A6ECF56D}"/>
              </a:ext>
            </a:extLst>
          </p:cNvPr>
          <p:cNvCxnSpPr>
            <a:cxnSpLocks/>
            <a:stCxn id="74" idx="0"/>
            <a:endCxn id="14" idx="4"/>
          </p:cNvCxnSpPr>
          <p:nvPr/>
        </p:nvCxnSpPr>
        <p:spPr>
          <a:xfrm flipV="1">
            <a:off x="4272668" y="2205802"/>
            <a:ext cx="1676423" cy="2979279"/>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920483B-07BF-24EA-EFB5-D20F3EFCBD4E}"/>
              </a:ext>
            </a:extLst>
          </p:cNvPr>
          <p:cNvCxnSpPr>
            <a:cxnSpLocks/>
            <a:stCxn id="90" idx="0"/>
            <a:endCxn id="14" idx="4"/>
          </p:cNvCxnSpPr>
          <p:nvPr/>
        </p:nvCxnSpPr>
        <p:spPr>
          <a:xfrm flipV="1">
            <a:off x="5920848" y="2205802"/>
            <a:ext cx="28243" cy="1623499"/>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1D7B2DA-88EC-34AC-9A25-EB43E2ECD8EB}"/>
              </a:ext>
            </a:extLst>
          </p:cNvPr>
          <p:cNvCxnSpPr>
            <a:cxnSpLocks/>
            <a:stCxn id="83" idx="0"/>
            <a:endCxn id="14" idx="5"/>
          </p:cNvCxnSpPr>
          <p:nvPr/>
        </p:nvCxnSpPr>
        <p:spPr>
          <a:xfrm flipH="1" flipV="1">
            <a:off x="6689883" y="1926350"/>
            <a:ext cx="753151" cy="3214197"/>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15919DF-16F9-CCC5-DC91-162052B5BCC9}"/>
              </a:ext>
            </a:extLst>
          </p:cNvPr>
          <p:cNvCxnSpPr>
            <a:cxnSpLocks/>
            <a:stCxn id="87" idx="1"/>
            <a:endCxn id="14" idx="6"/>
          </p:cNvCxnSpPr>
          <p:nvPr/>
        </p:nvCxnSpPr>
        <p:spPr>
          <a:xfrm flipH="1" flipV="1">
            <a:off x="6996729" y="1251694"/>
            <a:ext cx="3052999" cy="4020654"/>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4243296-1F06-2344-8F82-5752086F8953}"/>
              </a:ext>
            </a:extLst>
          </p:cNvPr>
          <p:cNvCxnSpPr>
            <a:cxnSpLocks/>
            <a:stCxn id="91" idx="1"/>
            <a:endCxn id="14" idx="6"/>
          </p:cNvCxnSpPr>
          <p:nvPr/>
        </p:nvCxnSpPr>
        <p:spPr>
          <a:xfrm flipH="1" flipV="1">
            <a:off x="6996729" y="1251694"/>
            <a:ext cx="2989708" cy="1966435"/>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AAAE481-A6F1-CDCE-F752-7AE217B4A917}"/>
              </a:ext>
            </a:extLst>
          </p:cNvPr>
          <p:cNvCxnSpPr>
            <a:cxnSpLocks/>
            <a:endCxn id="14" idx="7"/>
          </p:cNvCxnSpPr>
          <p:nvPr/>
        </p:nvCxnSpPr>
        <p:spPr>
          <a:xfrm flipH="1" flipV="1">
            <a:off x="6689883" y="577037"/>
            <a:ext cx="3042020" cy="1043469"/>
          </a:xfrm>
          <a:prstGeom prst="line">
            <a:avLst/>
          </a:prstGeom>
          <a:ln w="38100">
            <a:solidFill>
              <a:srgbClr val="FF0000"/>
            </a:solidFill>
          </a:ln>
          <a:effectLst>
            <a:glow rad="46926">
              <a:schemeClr val="accent1">
                <a:alpha val="40000"/>
              </a:schemeClr>
            </a:glow>
            <a:outerShdw blurRad="115697" dist="54015" dir="11280000" sx="97000" sy="97000" algn="ctr" rotWithShape="0">
              <a:schemeClr val="bg1"/>
            </a:outerShdw>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F47109A7-7FB5-617D-80CC-7DC70137F164}"/>
              </a:ext>
            </a:extLst>
          </p:cNvPr>
          <p:cNvGrpSpPr/>
          <p:nvPr/>
        </p:nvGrpSpPr>
        <p:grpSpPr>
          <a:xfrm>
            <a:off x="4901453" y="297585"/>
            <a:ext cx="2095276" cy="1908217"/>
            <a:chOff x="4885921" y="2292188"/>
            <a:chExt cx="2387232" cy="2171700"/>
          </a:xfrm>
          <a:solidFill>
            <a:srgbClr val="C00000"/>
          </a:solidFill>
        </p:grpSpPr>
        <p:sp>
          <p:nvSpPr>
            <p:cNvPr id="14" name="Oval 13">
              <a:extLst>
                <a:ext uri="{FF2B5EF4-FFF2-40B4-BE49-F238E27FC236}">
                  <a16:creationId xmlns:a16="http://schemas.microsoft.com/office/drawing/2014/main" id="{639B4772-D9A8-ACBB-0869-46D47032DEB1}"/>
                </a:ext>
              </a:extLst>
            </p:cNvPr>
            <p:cNvSpPr/>
            <p:nvPr/>
          </p:nvSpPr>
          <p:spPr>
            <a:xfrm>
              <a:off x="4885921" y="2292188"/>
              <a:ext cx="2387232" cy="2171700"/>
            </a:xfrm>
            <a:prstGeom prst="ellipse">
              <a:avLst/>
            </a:prstGeom>
            <a:grpFill/>
            <a:ln w="127000">
              <a:solidFill>
                <a:schemeClr val="bg1"/>
              </a:solidFill>
            </a:ln>
            <a:effectLst>
              <a:glow rad="9525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AI</a:t>
              </a: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pic>
          <p:nvPicPr>
            <p:cNvPr id="55" name="Graphic 54" descr="Brain with solid fill">
              <a:extLst>
                <a:ext uri="{FF2B5EF4-FFF2-40B4-BE49-F238E27FC236}">
                  <a16:creationId xmlns:a16="http://schemas.microsoft.com/office/drawing/2014/main" id="{CFE94213-2232-0AF4-D956-9B4690AD57E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17110" y="3031756"/>
              <a:ext cx="1227470" cy="1318201"/>
            </a:xfrm>
            <a:prstGeom prst="rect">
              <a:avLst/>
            </a:prstGeom>
          </p:spPr>
        </p:pic>
      </p:grpSp>
      <p:grpSp>
        <p:nvGrpSpPr>
          <p:cNvPr id="113" name="Group 112">
            <a:extLst>
              <a:ext uri="{FF2B5EF4-FFF2-40B4-BE49-F238E27FC236}">
                <a16:creationId xmlns:a16="http://schemas.microsoft.com/office/drawing/2014/main" id="{0985319B-7B82-732A-70EC-F13D7529A601}"/>
              </a:ext>
            </a:extLst>
          </p:cNvPr>
          <p:cNvGrpSpPr>
            <a:grpSpLocks noChangeAspect="1"/>
          </p:cNvGrpSpPr>
          <p:nvPr/>
        </p:nvGrpSpPr>
        <p:grpSpPr>
          <a:xfrm>
            <a:off x="425248" y="711258"/>
            <a:ext cx="1306799" cy="1080000"/>
            <a:chOff x="337224" y="2638861"/>
            <a:chExt cx="2178000" cy="1800000"/>
          </a:xfrm>
        </p:grpSpPr>
        <p:sp>
          <p:nvSpPr>
            <p:cNvPr id="73" name="Oval 72">
              <a:extLst>
                <a:ext uri="{FF2B5EF4-FFF2-40B4-BE49-F238E27FC236}">
                  <a16:creationId xmlns:a16="http://schemas.microsoft.com/office/drawing/2014/main" id="{FEA039FB-A5C6-57F5-A35E-B61E737E0CC4}"/>
                </a:ext>
              </a:extLst>
            </p:cNvPr>
            <p:cNvSpPr/>
            <p:nvPr/>
          </p:nvSpPr>
          <p:spPr>
            <a:xfrm>
              <a:off x="337224" y="2638861"/>
              <a:ext cx="2178000" cy="18000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Document Processing</a:t>
              </a:r>
              <a:endParaRPr lang="en-US" sz="1100" dirty="0"/>
            </a:p>
            <a:p>
              <a:pPr algn="ctr"/>
              <a:endParaRPr lang="en-US" sz="1100" dirty="0"/>
            </a:p>
            <a:p>
              <a:pPr algn="ctr"/>
              <a:endParaRPr lang="en-US" sz="1100" dirty="0"/>
            </a:p>
          </p:txBody>
        </p:sp>
        <p:pic>
          <p:nvPicPr>
            <p:cNvPr id="78" name="Graphic 77" descr="Document with solid fill">
              <a:extLst>
                <a:ext uri="{FF2B5EF4-FFF2-40B4-BE49-F238E27FC236}">
                  <a16:creationId xmlns:a16="http://schemas.microsoft.com/office/drawing/2014/main" id="{4F44673E-B656-97FF-5111-4D567181F2E4}"/>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117780" y="3618060"/>
              <a:ext cx="687599" cy="687600"/>
            </a:xfrm>
            <a:prstGeom prst="rect">
              <a:avLst/>
            </a:prstGeom>
          </p:spPr>
        </p:pic>
      </p:grpSp>
      <p:grpSp>
        <p:nvGrpSpPr>
          <p:cNvPr id="109" name="Group 108">
            <a:extLst>
              <a:ext uri="{FF2B5EF4-FFF2-40B4-BE49-F238E27FC236}">
                <a16:creationId xmlns:a16="http://schemas.microsoft.com/office/drawing/2014/main" id="{936F859B-153D-4AA5-AABD-4493AB67BB2D}"/>
              </a:ext>
            </a:extLst>
          </p:cNvPr>
          <p:cNvGrpSpPr>
            <a:grpSpLocks noChangeAspect="1"/>
          </p:cNvGrpSpPr>
          <p:nvPr/>
        </p:nvGrpSpPr>
        <p:grpSpPr>
          <a:xfrm>
            <a:off x="3619268" y="5185081"/>
            <a:ext cx="1306799" cy="1080000"/>
            <a:chOff x="2718610" y="4688954"/>
            <a:chExt cx="2178000" cy="1800000"/>
          </a:xfrm>
        </p:grpSpPr>
        <p:sp>
          <p:nvSpPr>
            <p:cNvPr id="74" name="Oval 73">
              <a:extLst>
                <a:ext uri="{FF2B5EF4-FFF2-40B4-BE49-F238E27FC236}">
                  <a16:creationId xmlns:a16="http://schemas.microsoft.com/office/drawing/2014/main" id="{492F6CBC-677A-C6D6-72FC-2BE785AD65BC}"/>
                </a:ext>
              </a:extLst>
            </p:cNvPr>
            <p:cNvSpPr/>
            <p:nvPr/>
          </p:nvSpPr>
          <p:spPr>
            <a:xfrm>
              <a:off x="2718610" y="4688954"/>
              <a:ext cx="2178000" cy="18000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Predictive Forecasting</a:t>
              </a:r>
              <a:br>
                <a:rPr lang="en-US" sz="1100" b="1" dirty="0"/>
              </a:br>
              <a:r>
                <a:rPr lang="en-US" sz="1100" b="1" dirty="0"/>
                <a:t/>
              </a:r>
              <a:br>
                <a:rPr lang="en-US" sz="1100" b="1" dirty="0"/>
              </a:br>
              <a:endParaRPr lang="en-US" sz="1100" dirty="0"/>
            </a:p>
          </p:txBody>
        </p:sp>
        <p:pic>
          <p:nvPicPr>
            <p:cNvPr id="80" name="Graphic 79" descr="Snow with solid fill">
              <a:extLst>
                <a:ext uri="{FF2B5EF4-FFF2-40B4-BE49-F238E27FC236}">
                  <a16:creationId xmlns:a16="http://schemas.microsoft.com/office/drawing/2014/main" id="{4A7277C6-5996-3235-EDFC-08125D12486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867950" y="5684909"/>
              <a:ext cx="687599" cy="687600"/>
            </a:xfrm>
            <a:prstGeom prst="rect">
              <a:avLst/>
            </a:prstGeom>
          </p:spPr>
        </p:pic>
        <p:pic>
          <p:nvPicPr>
            <p:cNvPr id="82" name="Graphic 81" descr="Partial sun with solid fill">
              <a:extLst>
                <a:ext uri="{FF2B5EF4-FFF2-40B4-BE49-F238E27FC236}">
                  <a16:creationId xmlns:a16="http://schemas.microsoft.com/office/drawing/2014/main" id="{397ED278-6EC8-309C-6A01-1C26411BA4A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164021" y="5500795"/>
              <a:ext cx="687599" cy="687600"/>
            </a:xfrm>
            <a:prstGeom prst="rect">
              <a:avLst/>
            </a:prstGeom>
          </p:spPr>
        </p:pic>
      </p:grpSp>
      <p:grpSp>
        <p:nvGrpSpPr>
          <p:cNvPr id="107" name="Group 106">
            <a:extLst>
              <a:ext uri="{FF2B5EF4-FFF2-40B4-BE49-F238E27FC236}">
                <a16:creationId xmlns:a16="http://schemas.microsoft.com/office/drawing/2014/main" id="{6E0EE48E-64EE-980B-7F7B-C1B4028B961A}"/>
              </a:ext>
            </a:extLst>
          </p:cNvPr>
          <p:cNvGrpSpPr>
            <a:grpSpLocks noChangeAspect="1"/>
          </p:cNvGrpSpPr>
          <p:nvPr/>
        </p:nvGrpSpPr>
        <p:grpSpPr>
          <a:xfrm>
            <a:off x="9858352" y="5114186"/>
            <a:ext cx="1306799" cy="1080000"/>
            <a:chOff x="8501238" y="3977667"/>
            <a:chExt cx="2178000" cy="1800000"/>
          </a:xfrm>
        </p:grpSpPr>
        <p:sp>
          <p:nvSpPr>
            <p:cNvPr id="87" name="Oval 86">
              <a:extLst>
                <a:ext uri="{FF2B5EF4-FFF2-40B4-BE49-F238E27FC236}">
                  <a16:creationId xmlns:a16="http://schemas.microsoft.com/office/drawing/2014/main" id="{6A0DA75A-07B3-6465-C9D8-2FFE884074BF}"/>
                </a:ext>
              </a:extLst>
            </p:cNvPr>
            <p:cNvSpPr/>
            <p:nvPr/>
          </p:nvSpPr>
          <p:spPr>
            <a:xfrm>
              <a:off x="8501238" y="3977667"/>
              <a:ext cx="2178000" cy="18000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Lead Scoring &amp; Insights</a:t>
              </a:r>
              <a:endParaRPr lang="en-US" sz="1100" dirty="0"/>
            </a:p>
            <a:p>
              <a:pPr algn="ctr"/>
              <a:endParaRPr lang="en-US" sz="1100" dirty="0"/>
            </a:p>
            <a:p>
              <a:pPr algn="ctr"/>
              <a:endParaRPr lang="en-US" sz="1100" dirty="0"/>
            </a:p>
          </p:txBody>
        </p:sp>
        <p:pic>
          <p:nvPicPr>
            <p:cNvPr id="93" name="Graphic 92" descr="Footprints with solid fill">
              <a:extLst>
                <a:ext uri="{FF2B5EF4-FFF2-40B4-BE49-F238E27FC236}">
                  <a16:creationId xmlns:a16="http://schemas.microsoft.com/office/drawing/2014/main" id="{8CCEF335-0846-A3B8-6C17-27A6709CB1D8}"/>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9278506" y="4882683"/>
              <a:ext cx="687600" cy="687600"/>
            </a:xfrm>
            <a:prstGeom prst="rect">
              <a:avLst/>
            </a:prstGeom>
          </p:spPr>
        </p:pic>
      </p:grpSp>
      <p:grpSp>
        <p:nvGrpSpPr>
          <p:cNvPr id="108" name="Group 107">
            <a:extLst>
              <a:ext uri="{FF2B5EF4-FFF2-40B4-BE49-F238E27FC236}">
                <a16:creationId xmlns:a16="http://schemas.microsoft.com/office/drawing/2014/main" id="{376B295B-1D86-7769-E8F1-276CFBD26103}"/>
              </a:ext>
            </a:extLst>
          </p:cNvPr>
          <p:cNvGrpSpPr>
            <a:grpSpLocks noChangeAspect="1"/>
          </p:cNvGrpSpPr>
          <p:nvPr/>
        </p:nvGrpSpPr>
        <p:grpSpPr>
          <a:xfrm>
            <a:off x="6740552" y="5140547"/>
            <a:ext cx="1404964" cy="1080000"/>
            <a:chOff x="6088940" y="4684404"/>
            <a:chExt cx="2340175" cy="1798900"/>
          </a:xfrm>
        </p:grpSpPr>
        <p:sp>
          <p:nvSpPr>
            <p:cNvPr id="83" name="Oval 82">
              <a:extLst>
                <a:ext uri="{FF2B5EF4-FFF2-40B4-BE49-F238E27FC236}">
                  <a16:creationId xmlns:a16="http://schemas.microsoft.com/office/drawing/2014/main" id="{4B192FD8-AE3B-4B89-CB57-08DF479BE64F}"/>
                </a:ext>
              </a:extLst>
            </p:cNvPr>
            <p:cNvSpPr/>
            <p:nvPr/>
          </p:nvSpPr>
          <p:spPr>
            <a:xfrm>
              <a:off x="6088940" y="4684404"/>
              <a:ext cx="2340175" cy="17989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Opportunity Scoring &amp; Insights</a:t>
              </a:r>
            </a:p>
            <a:p>
              <a:pPr algn="ctr"/>
              <a:endParaRPr lang="en-US" sz="1100" dirty="0"/>
            </a:p>
            <a:p>
              <a:pPr algn="ctr"/>
              <a:endParaRPr lang="en-US" sz="1100" dirty="0"/>
            </a:p>
          </p:txBody>
        </p:sp>
        <p:pic>
          <p:nvPicPr>
            <p:cNvPr id="95" name="Graphic 94" descr="Dollar with solid fill">
              <a:extLst>
                <a:ext uri="{FF2B5EF4-FFF2-40B4-BE49-F238E27FC236}">
                  <a16:creationId xmlns:a16="http://schemas.microsoft.com/office/drawing/2014/main" id="{72E9ED69-CE2F-E830-AC9E-5A9C6D0600B2}"/>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020388" y="5788029"/>
              <a:ext cx="508207" cy="508208"/>
            </a:xfrm>
            <a:prstGeom prst="rect">
              <a:avLst/>
            </a:prstGeom>
          </p:spPr>
        </p:pic>
      </p:grpSp>
      <p:grpSp>
        <p:nvGrpSpPr>
          <p:cNvPr id="102" name="Group 101">
            <a:extLst>
              <a:ext uri="{FF2B5EF4-FFF2-40B4-BE49-F238E27FC236}">
                <a16:creationId xmlns:a16="http://schemas.microsoft.com/office/drawing/2014/main" id="{C1FBFDA6-E594-0DAB-D707-CBDE0B4D15E5}"/>
              </a:ext>
            </a:extLst>
          </p:cNvPr>
          <p:cNvGrpSpPr>
            <a:grpSpLocks noChangeAspect="1"/>
          </p:cNvGrpSpPr>
          <p:nvPr/>
        </p:nvGrpSpPr>
        <p:grpSpPr>
          <a:xfrm>
            <a:off x="464347" y="2912722"/>
            <a:ext cx="1306799" cy="1080000"/>
            <a:chOff x="3166883" y="226536"/>
            <a:chExt cx="2178000" cy="1800000"/>
          </a:xfrm>
        </p:grpSpPr>
        <p:sp>
          <p:nvSpPr>
            <p:cNvPr id="89" name="Oval 88">
              <a:extLst>
                <a:ext uri="{FF2B5EF4-FFF2-40B4-BE49-F238E27FC236}">
                  <a16:creationId xmlns:a16="http://schemas.microsoft.com/office/drawing/2014/main" id="{11F879F2-EDEB-7F65-011D-81B6110994C8}"/>
                </a:ext>
              </a:extLst>
            </p:cNvPr>
            <p:cNvSpPr/>
            <p:nvPr/>
          </p:nvSpPr>
          <p:spPr>
            <a:xfrm>
              <a:off x="3166883" y="226536"/>
              <a:ext cx="2178000" cy="18000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Sentiment Analysis</a:t>
              </a:r>
              <a:endParaRPr lang="en-US" sz="1100" dirty="0"/>
            </a:p>
            <a:p>
              <a:pPr algn="ctr"/>
              <a:endParaRPr lang="en-US" sz="1100" dirty="0"/>
            </a:p>
            <a:p>
              <a:pPr algn="ctr"/>
              <a:endParaRPr lang="en-US" sz="1100" dirty="0"/>
            </a:p>
          </p:txBody>
        </p:sp>
        <p:pic>
          <p:nvPicPr>
            <p:cNvPr id="99" name="Graphic 98" descr="Crying face with solid fill with solid fill">
              <a:extLst>
                <a:ext uri="{FF2B5EF4-FFF2-40B4-BE49-F238E27FC236}">
                  <a16:creationId xmlns:a16="http://schemas.microsoft.com/office/drawing/2014/main" id="{E7930C51-07D2-3B79-C7CF-E2C1739F39D3}"/>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294636" y="1190465"/>
              <a:ext cx="540000" cy="540000"/>
            </a:xfrm>
            <a:prstGeom prst="rect">
              <a:avLst/>
            </a:prstGeom>
          </p:spPr>
        </p:pic>
        <p:pic>
          <p:nvPicPr>
            <p:cNvPr id="101" name="Graphic 100" descr="Smiling face with solid fill with solid fill">
              <a:extLst>
                <a:ext uri="{FF2B5EF4-FFF2-40B4-BE49-F238E27FC236}">
                  <a16:creationId xmlns:a16="http://schemas.microsoft.com/office/drawing/2014/main" id="{14876FCF-2C36-8894-29B3-4F262C10E935}"/>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3744253" y="1183275"/>
              <a:ext cx="540000" cy="540000"/>
            </a:xfrm>
            <a:prstGeom prst="rect">
              <a:avLst/>
            </a:prstGeom>
          </p:spPr>
        </p:pic>
      </p:grpSp>
      <p:grpSp>
        <p:nvGrpSpPr>
          <p:cNvPr id="105" name="Group 104">
            <a:extLst>
              <a:ext uri="{FF2B5EF4-FFF2-40B4-BE49-F238E27FC236}">
                <a16:creationId xmlns:a16="http://schemas.microsoft.com/office/drawing/2014/main" id="{8C1112F3-751C-57F2-05C8-5989B70FE0CC}"/>
              </a:ext>
            </a:extLst>
          </p:cNvPr>
          <p:cNvGrpSpPr>
            <a:grpSpLocks noChangeAspect="1"/>
          </p:cNvGrpSpPr>
          <p:nvPr/>
        </p:nvGrpSpPr>
        <p:grpSpPr>
          <a:xfrm>
            <a:off x="9765055" y="877120"/>
            <a:ext cx="1306799" cy="1080000"/>
            <a:chOff x="11135367" y="1176246"/>
            <a:chExt cx="2178000" cy="1800000"/>
          </a:xfrm>
        </p:grpSpPr>
        <p:sp>
          <p:nvSpPr>
            <p:cNvPr id="92" name="Oval 91">
              <a:extLst>
                <a:ext uri="{FF2B5EF4-FFF2-40B4-BE49-F238E27FC236}">
                  <a16:creationId xmlns:a16="http://schemas.microsoft.com/office/drawing/2014/main" id="{1C2845EB-E478-8437-C5BA-4E2B483B0433}"/>
                </a:ext>
              </a:extLst>
            </p:cNvPr>
            <p:cNvSpPr/>
            <p:nvPr/>
          </p:nvSpPr>
          <p:spPr>
            <a:xfrm>
              <a:off x="11135367" y="1176246"/>
              <a:ext cx="2178000" cy="18000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Marketing</a:t>
              </a:r>
            </a:p>
            <a:p>
              <a:pPr algn="ctr"/>
              <a:endParaRPr lang="en-US" sz="1100" dirty="0"/>
            </a:p>
            <a:p>
              <a:pPr algn="ctr"/>
              <a:endParaRPr lang="en-US" sz="1100" dirty="0"/>
            </a:p>
          </p:txBody>
        </p:sp>
        <p:pic>
          <p:nvPicPr>
            <p:cNvPr id="63" name="Graphic 62" descr="Marketing with solid fill">
              <a:extLst>
                <a:ext uri="{FF2B5EF4-FFF2-40B4-BE49-F238E27FC236}">
                  <a16:creationId xmlns:a16="http://schemas.microsoft.com/office/drawing/2014/main" id="{5A6DA597-2816-9824-A351-311590A3544B}"/>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12002911" y="2066780"/>
              <a:ext cx="687600" cy="632329"/>
            </a:xfrm>
            <a:prstGeom prst="rect">
              <a:avLst/>
            </a:prstGeom>
          </p:spPr>
        </p:pic>
      </p:grpSp>
      <p:grpSp>
        <p:nvGrpSpPr>
          <p:cNvPr id="106" name="Group 105">
            <a:extLst>
              <a:ext uri="{FF2B5EF4-FFF2-40B4-BE49-F238E27FC236}">
                <a16:creationId xmlns:a16="http://schemas.microsoft.com/office/drawing/2014/main" id="{63B2CBB0-F447-727A-C8D4-C59E1029881C}"/>
              </a:ext>
            </a:extLst>
          </p:cNvPr>
          <p:cNvGrpSpPr>
            <a:grpSpLocks noChangeAspect="1"/>
          </p:cNvGrpSpPr>
          <p:nvPr/>
        </p:nvGrpSpPr>
        <p:grpSpPr>
          <a:xfrm>
            <a:off x="9795061" y="3059967"/>
            <a:ext cx="1306799" cy="1080000"/>
            <a:chOff x="10452741" y="2917202"/>
            <a:chExt cx="2178000" cy="1800000"/>
          </a:xfrm>
        </p:grpSpPr>
        <p:sp>
          <p:nvSpPr>
            <p:cNvPr id="91" name="Oval 90">
              <a:extLst>
                <a:ext uri="{FF2B5EF4-FFF2-40B4-BE49-F238E27FC236}">
                  <a16:creationId xmlns:a16="http://schemas.microsoft.com/office/drawing/2014/main" id="{0B2ECC79-97DC-46D7-1C41-5CB9F2086E91}"/>
                </a:ext>
              </a:extLst>
            </p:cNvPr>
            <p:cNvSpPr/>
            <p:nvPr/>
          </p:nvSpPr>
          <p:spPr>
            <a:xfrm>
              <a:off x="10452741" y="2917202"/>
              <a:ext cx="2178000" cy="18000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Real-time Analytics</a:t>
              </a:r>
              <a:endParaRPr lang="en-US" sz="1100" dirty="0"/>
            </a:p>
            <a:p>
              <a:pPr algn="ctr"/>
              <a:endParaRPr lang="en-US" sz="1100" dirty="0"/>
            </a:p>
            <a:p>
              <a:pPr algn="ctr"/>
              <a:endParaRPr lang="en-US" sz="1100" dirty="0"/>
            </a:p>
          </p:txBody>
        </p:sp>
        <p:pic>
          <p:nvPicPr>
            <p:cNvPr id="69" name="Graphic 68" descr="Bar graph with upward trend with solid fill">
              <a:extLst>
                <a:ext uri="{FF2B5EF4-FFF2-40B4-BE49-F238E27FC236}">
                  <a16:creationId xmlns:a16="http://schemas.microsoft.com/office/drawing/2014/main" id="{834E42AA-C83C-79E6-1F9B-80CB479FAD6D}"/>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11260968" y="3917698"/>
              <a:ext cx="548640" cy="548640"/>
            </a:xfrm>
            <a:prstGeom prst="rect">
              <a:avLst/>
            </a:prstGeom>
          </p:spPr>
        </p:pic>
      </p:grpSp>
      <p:grpSp>
        <p:nvGrpSpPr>
          <p:cNvPr id="112" name="Group 111">
            <a:extLst>
              <a:ext uri="{FF2B5EF4-FFF2-40B4-BE49-F238E27FC236}">
                <a16:creationId xmlns:a16="http://schemas.microsoft.com/office/drawing/2014/main" id="{9E524E7E-5A9F-BE36-BB3F-A7F463291829}"/>
              </a:ext>
            </a:extLst>
          </p:cNvPr>
          <p:cNvGrpSpPr>
            <a:grpSpLocks noChangeAspect="1"/>
          </p:cNvGrpSpPr>
          <p:nvPr/>
        </p:nvGrpSpPr>
        <p:grpSpPr>
          <a:xfrm>
            <a:off x="489555" y="5185259"/>
            <a:ext cx="1306799" cy="1080000"/>
            <a:chOff x="171143" y="4665267"/>
            <a:chExt cx="2178000" cy="1800000"/>
          </a:xfrm>
        </p:grpSpPr>
        <p:sp>
          <p:nvSpPr>
            <p:cNvPr id="75" name="Oval 74">
              <a:extLst>
                <a:ext uri="{FF2B5EF4-FFF2-40B4-BE49-F238E27FC236}">
                  <a16:creationId xmlns:a16="http://schemas.microsoft.com/office/drawing/2014/main" id="{4116D0DB-FA82-F6B9-16C1-B75B0B487A16}"/>
                </a:ext>
              </a:extLst>
            </p:cNvPr>
            <p:cNvSpPr/>
            <p:nvPr/>
          </p:nvSpPr>
          <p:spPr>
            <a:xfrm>
              <a:off x="171143" y="4665267"/>
              <a:ext cx="2178000" cy="18000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NLP</a:t>
              </a:r>
            </a:p>
            <a:p>
              <a:pPr algn="ctr"/>
              <a:r>
                <a:rPr lang="en-US" sz="1100" b="1" dirty="0"/>
                <a:t>Solutions</a:t>
              </a:r>
              <a:endParaRPr lang="en-US" sz="1100" dirty="0"/>
            </a:p>
            <a:p>
              <a:pPr algn="ctr"/>
              <a:endParaRPr lang="en-US" sz="1100" dirty="0"/>
            </a:p>
            <a:p>
              <a:pPr algn="ctr"/>
              <a:endParaRPr lang="en-US" sz="1100" dirty="0"/>
            </a:p>
          </p:txBody>
        </p:sp>
        <p:pic>
          <p:nvPicPr>
            <p:cNvPr id="111" name="Graphic 110" descr="Remote learning language with solid fill">
              <a:extLst>
                <a:ext uri="{FF2B5EF4-FFF2-40B4-BE49-F238E27FC236}">
                  <a16:creationId xmlns:a16="http://schemas.microsoft.com/office/drawing/2014/main" id="{42A470CB-4F38-0841-9782-7A55B507E4EA}"/>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916343" y="5695047"/>
              <a:ext cx="687599" cy="687600"/>
            </a:xfrm>
            <a:prstGeom prst="rect">
              <a:avLst/>
            </a:prstGeom>
          </p:spPr>
        </p:pic>
      </p:grpSp>
      <p:grpSp>
        <p:nvGrpSpPr>
          <p:cNvPr id="104" name="Group 103">
            <a:extLst>
              <a:ext uri="{FF2B5EF4-FFF2-40B4-BE49-F238E27FC236}">
                <a16:creationId xmlns:a16="http://schemas.microsoft.com/office/drawing/2014/main" id="{48FF360A-F944-0281-E1E8-BF3788683BCE}"/>
              </a:ext>
            </a:extLst>
          </p:cNvPr>
          <p:cNvGrpSpPr>
            <a:grpSpLocks noChangeAspect="1"/>
          </p:cNvGrpSpPr>
          <p:nvPr/>
        </p:nvGrpSpPr>
        <p:grpSpPr>
          <a:xfrm>
            <a:off x="7471227" y="2951639"/>
            <a:ext cx="1306799" cy="1080000"/>
            <a:chOff x="8188232" y="21484"/>
            <a:chExt cx="2178000" cy="1800000"/>
          </a:xfrm>
        </p:grpSpPr>
        <p:sp>
          <p:nvSpPr>
            <p:cNvPr id="88" name="Oval 87">
              <a:extLst>
                <a:ext uri="{FF2B5EF4-FFF2-40B4-BE49-F238E27FC236}">
                  <a16:creationId xmlns:a16="http://schemas.microsoft.com/office/drawing/2014/main" id="{80E1169E-4290-C0EC-4677-3D4CB877E1CD}"/>
                </a:ext>
              </a:extLst>
            </p:cNvPr>
            <p:cNvSpPr/>
            <p:nvPr/>
          </p:nvSpPr>
          <p:spPr>
            <a:xfrm>
              <a:off x="8188232" y="21484"/>
              <a:ext cx="2178000" cy="18000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Engage Customers</a:t>
              </a:r>
              <a:endParaRPr lang="en-US" sz="1100" dirty="0"/>
            </a:p>
            <a:p>
              <a:pPr algn="ctr"/>
              <a:endParaRPr lang="en-US" sz="1100" dirty="0"/>
            </a:p>
            <a:p>
              <a:pPr algn="ctr"/>
              <a:endParaRPr lang="en-US" sz="1100" dirty="0"/>
            </a:p>
          </p:txBody>
        </p:sp>
        <p:pic>
          <p:nvPicPr>
            <p:cNvPr id="65" name="Graphic 64" descr="Target Audience with solid fill">
              <a:extLst>
                <a:ext uri="{FF2B5EF4-FFF2-40B4-BE49-F238E27FC236}">
                  <a16:creationId xmlns:a16="http://schemas.microsoft.com/office/drawing/2014/main" id="{5CAF070C-8E32-7B1C-5A27-62796645070D}"/>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8975966" y="1005678"/>
              <a:ext cx="687600" cy="687600"/>
            </a:xfrm>
            <a:prstGeom prst="rect">
              <a:avLst/>
            </a:prstGeom>
          </p:spPr>
        </p:pic>
      </p:grpSp>
      <p:grpSp>
        <p:nvGrpSpPr>
          <p:cNvPr id="103" name="Group 102">
            <a:extLst>
              <a:ext uri="{FF2B5EF4-FFF2-40B4-BE49-F238E27FC236}">
                <a16:creationId xmlns:a16="http://schemas.microsoft.com/office/drawing/2014/main" id="{0E3B2B5A-4FF0-0D66-8578-D21406069C16}"/>
              </a:ext>
            </a:extLst>
          </p:cNvPr>
          <p:cNvGrpSpPr>
            <a:grpSpLocks noChangeAspect="1"/>
          </p:cNvGrpSpPr>
          <p:nvPr/>
        </p:nvGrpSpPr>
        <p:grpSpPr>
          <a:xfrm>
            <a:off x="5267448" y="3829301"/>
            <a:ext cx="1306799" cy="1080000"/>
            <a:chOff x="5398575" y="-79380"/>
            <a:chExt cx="2178000" cy="1800000"/>
          </a:xfrm>
        </p:grpSpPr>
        <p:sp>
          <p:nvSpPr>
            <p:cNvPr id="90" name="Oval 89">
              <a:extLst>
                <a:ext uri="{FF2B5EF4-FFF2-40B4-BE49-F238E27FC236}">
                  <a16:creationId xmlns:a16="http://schemas.microsoft.com/office/drawing/2014/main" id="{1E07CA33-3CD4-3AD5-9EAE-15CEA6E63E8C}"/>
                </a:ext>
              </a:extLst>
            </p:cNvPr>
            <p:cNvSpPr/>
            <p:nvPr/>
          </p:nvSpPr>
          <p:spPr>
            <a:xfrm>
              <a:off x="5398575" y="-79380"/>
              <a:ext cx="2178000" cy="1800000"/>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Interactive Chatbots</a:t>
              </a:r>
              <a:endParaRPr lang="en-US" sz="1100" dirty="0"/>
            </a:p>
            <a:p>
              <a:pPr algn="ctr"/>
              <a:endParaRPr lang="en-US" sz="1100" dirty="0"/>
            </a:p>
            <a:p>
              <a:pPr algn="ctr"/>
              <a:endParaRPr lang="en-US" sz="1100" dirty="0"/>
            </a:p>
          </p:txBody>
        </p:sp>
        <p:pic>
          <p:nvPicPr>
            <p:cNvPr id="97" name="Graphic 96" descr="Robot with solid fill">
              <a:extLst>
                <a:ext uri="{FF2B5EF4-FFF2-40B4-BE49-F238E27FC236}">
                  <a16:creationId xmlns:a16="http://schemas.microsoft.com/office/drawing/2014/main" id="{302A7B96-D50F-007F-0E90-632DF27A91CF}"/>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6167705" y="864075"/>
              <a:ext cx="687600" cy="633255"/>
            </a:xfrm>
            <a:prstGeom prst="rect">
              <a:avLst/>
            </a:prstGeom>
          </p:spPr>
        </p:pic>
      </p:grpSp>
      <mc:AlternateContent xmlns:mc="http://schemas.openxmlformats.org/markup-compatibility/2006">
        <mc:Choice xmlns:pslz="http://schemas.microsoft.com/office/powerpoint/2016/slidezoom" xmlns="" Requires="pslz">
          <p:graphicFrame>
            <p:nvGraphicFramePr>
              <p:cNvPr id="1060" name="Slide Zoom 1059">
                <a:extLst>
                  <a:ext uri="{FF2B5EF4-FFF2-40B4-BE49-F238E27FC236}">
                    <a16:creationId xmlns:a16="http://schemas.microsoft.com/office/drawing/2014/main" id="{85A03604-EA83-770F-D55E-7D34CBF3AFDB}"/>
                  </a:ext>
                </a:extLst>
              </p:cNvPr>
              <p:cNvGraphicFramePr>
                <a:graphicFrameLocks noChangeAspect="1"/>
              </p:cNvGraphicFramePr>
              <p:nvPr/>
            </p:nvGraphicFramePr>
            <p:xfrm>
              <a:off x="2660734" y="2504457"/>
              <a:ext cx="2206833" cy="1983467"/>
            </p:xfrm>
            <a:graphic>
              <a:graphicData uri="http://schemas.microsoft.com/office/powerpoint/2016/slidezoom">
                <pslz:sldZm>
                  <pslz:sldZmObj sldId="258" cId="795566221">
                    <pslz:zmPr id="{C6EFB019-D1A5-664E-92F6-FDF0C92736AB}" imageType="cover" transitionDur="1000" showBg="0">
                      <p166:blipFill xmlns:p166="http://schemas.microsoft.com/office/powerpoint/2016/6/main">
                        <a:blip r:embed="rId31"/>
                        <a:stretch>
                          <a:fillRect/>
                        </a:stretch>
                      </p166:blipFill>
                      <p166:spPr xmlns:p166="http://schemas.microsoft.com/office/powerpoint/2016/6/main">
                        <a:xfrm>
                          <a:off x="0" y="0"/>
                          <a:ext cx="2206833" cy="1983467"/>
                        </a:xfrm>
                        <a:prstGeom prst="rect">
                          <a:avLst/>
                        </a:prstGeom>
                      </p166:spPr>
                    </pslz:zmPr>
                  </pslz:sldZmObj>
                </pslz:sldZm>
              </a:graphicData>
            </a:graphic>
          </p:graphicFrame>
        </mc:Choice>
        <mc:Fallback>
          <p:pic>
            <p:nvPicPr>
              <p:cNvPr id="1060" name="Slide Zoom 1059">
                <a:hlinkClick r:id="" action="ppaction://noaction"/>
                <a:extLst>
                  <a:ext uri="{FF2B5EF4-FFF2-40B4-BE49-F238E27FC236}">
                    <a16:creationId xmlns:a16="http://schemas.microsoft.com/office/drawing/2014/main" id="{85A03604-EA83-770F-D55E-7D34CBF3AFDB}"/>
                  </a:ext>
                </a:extLst>
              </p:cNvPr>
              <p:cNvPicPr>
                <a:picLocks noGrp="1" noRot="1" noChangeAspect="1" noMove="1" noResize="1" noEditPoints="1" noAdjustHandles="1" noChangeArrowheads="1" noChangeShapeType="1"/>
              </p:cNvPicPr>
              <p:nvPr/>
            </p:nvPicPr>
            <p:blipFill>
              <a:blip r:embed="rId32"/>
              <a:stretch>
                <a:fillRect/>
              </a:stretch>
            </p:blipFill>
            <p:spPr>
              <a:xfrm>
                <a:off x="2660734" y="2504457"/>
                <a:ext cx="2206833" cy="1983467"/>
              </a:xfrm>
              <a:prstGeom prst="rect">
                <a:avLst/>
              </a:prstGeom>
            </p:spPr>
          </p:pic>
        </mc:Fallback>
      </mc:AlternateContent>
    </p:spTree>
    <p:extLst>
      <p:ext uri="{BB962C8B-B14F-4D97-AF65-F5344CB8AC3E}">
        <p14:creationId xmlns:p14="http://schemas.microsoft.com/office/powerpoint/2010/main" val="1512545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p15:prstTrans prst="fractur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48E5-E075-90C0-8DC0-B47F027EACD9}"/>
              </a:ext>
            </a:extLst>
          </p:cNvPr>
          <p:cNvSpPr>
            <a:spLocks noGrp="1"/>
          </p:cNvSpPr>
          <p:nvPr>
            <p:ph type="title"/>
          </p:nvPr>
        </p:nvSpPr>
        <p:spPr/>
        <p:txBody>
          <a:bodyPr/>
          <a:lstStyle/>
          <a:p>
            <a:endParaRPr lang="en-US"/>
          </a:p>
        </p:txBody>
      </p:sp>
      <p:pic>
        <p:nvPicPr>
          <p:cNvPr id="6" name="Content Placeholder 5" descr="Images with solid fill">
            <a:extLst>
              <a:ext uri="{FF2B5EF4-FFF2-40B4-BE49-F238E27FC236}">
                <a16:creationId xmlns:a16="http://schemas.microsoft.com/office/drawing/2014/main" id="{6F09634F-839F-0488-0E3E-47D35638B5B4}"/>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5638800" y="3544094"/>
            <a:ext cx="914400" cy="914400"/>
          </a:xfrm>
        </p:spPr>
      </p:pic>
      <p:pic>
        <p:nvPicPr>
          <p:cNvPr id="4" name="Picture 3" descr="Black 3D wave patterns">
            <a:extLst>
              <a:ext uri="{FF2B5EF4-FFF2-40B4-BE49-F238E27FC236}">
                <a16:creationId xmlns:a16="http://schemas.microsoft.com/office/drawing/2014/main" id="{8269358D-11EA-01F5-E952-11A9F3C2433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0" contrast="-40000"/>
                    </a14:imgEffect>
                  </a14:imgLayer>
                </a14:imgProps>
              </a:ext>
            </a:extLst>
          </a:blip>
          <a:stretch>
            <a:fillRect/>
          </a:stretch>
        </p:blipFill>
        <p:spPr>
          <a:xfrm>
            <a:off x="-1043040" y="-771160"/>
            <a:ext cx="13003213" cy="7064551"/>
          </a:xfrm>
          <a:prstGeom prst="rect">
            <a:avLst/>
          </a:prstGeom>
        </p:spPr>
      </p:pic>
      <p:pic>
        <p:nvPicPr>
          <p:cNvPr id="8" name="Graphic 7" descr="Images with solid fill">
            <a:extLst>
              <a:ext uri="{FF2B5EF4-FFF2-40B4-BE49-F238E27FC236}">
                <a16:creationId xmlns:a16="http://schemas.microsoft.com/office/drawing/2014/main" id="{9D2E6C7F-BF85-6867-CD27-4D12FF37823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6200" y="113506"/>
            <a:ext cx="914400" cy="914400"/>
          </a:xfrm>
          <a:prstGeom prst="rect">
            <a:avLst/>
          </a:prstGeom>
        </p:spPr>
      </p:pic>
      <p:sp>
        <p:nvSpPr>
          <p:cNvPr id="9" name="Hexagon 8">
            <a:extLst>
              <a:ext uri="{FF2B5EF4-FFF2-40B4-BE49-F238E27FC236}">
                <a16:creationId xmlns:a16="http://schemas.microsoft.com/office/drawing/2014/main" id="{CFD574E4-C311-962F-9046-7A14E838A5CF}"/>
              </a:ext>
            </a:extLst>
          </p:cNvPr>
          <p:cNvSpPr/>
          <p:nvPr/>
        </p:nvSpPr>
        <p:spPr>
          <a:xfrm>
            <a:off x="667513" y="1704814"/>
            <a:ext cx="2194559" cy="1846906"/>
          </a:xfrm>
          <a:prstGeom prst="hexagon">
            <a:avLst/>
          </a:prstGeom>
          <a:solidFill>
            <a:schemeClr val="accent4">
              <a:alpha val="66227"/>
            </a:schemeClr>
          </a:solidFill>
          <a:ln w="50800">
            <a:solidFill>
              <a:schemeClr val="bg1"/>
            </a:solidFill>
          </a:ln>
          <a:effectLst>
            <a:glow rad="962877">
              <a:schemeClr val="accent1">
                <a:alpha val="40000"/>
              </a:schemeClr>
            </a:glow>
            <a:softEdge rad="0"/>
          </a:effectLst>
          <a:scene3d>
            <a:camera prst="orthographicFront">
              <a:rot lat="0" lon="0" rev="0"/>
            </a:camera>
            <a:lightRig rig="threePt" dir="t"/>
          </a:scene3d>
          <a:sp3d prstMaterial="matte">
            <a:bevelT prst="angle"/>
            <a:bevelB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2060"/>
                </a:solidFill>
                <a:latin typeface="Bahnschrift SemiBold" panose="020B0502040204020203" pitchFamily="34" charset="0"/>
              </a:rPr>
              <a:t>NEXT BEST ACTION</a:t>
            </a:r>
            <a:endParaRPr lang="en-US" sz="2800" b="1" dirty="0">
              <a:solidFill>
                <a:srgbClr val="002060"/>
              </a:solidFill>
              <a:latin typeface="Bahnschrift SemiBold" panose="020B0502040204020203" pitchFamily="34" charset="0"/>
            </a:endParaRPr>
          </a:p>
        </p:txBody>
      </p:sp>
      <p:grpSp>
        <p:nvGrpSpPr>
          <p:cNvPr id="12" name="Group 11">
            <a:extLst>
              <a:ext uri="{FF2B5EF4-FFF2-40B4-BE49-F238E27FC236}">
                <a16:creationId xmlns:a16="http://schemas.microsoft.com/office/drawing/2014/main" id="{87B52DE0-23A6-4901-E080-83DC8BECBE8B}"/>
              </a:ext>
            </a:extLst>
          </p:cNvPr>
          <p:cNvGrpSpPr/>
          <p:nvPr/>
        </p:nvGrpSpPr>
        <p:grpSpPr>
          <a:xfrm>
            <a:off x="4361688" y="-311337"/>
            <a:ext cx="6885432" cy="6483537"/>
            <a:chOff x="7713245" y="605318"/>
            <a:chExt cx="3975865" cy="4161360"/>
          </a:xfrm>
        </p:grpSpPr>
        <p:sp>
          <p:nvSpPr>
            <p:cNvPr id="10" name="Oval 9">
              <a:extLst>
                <a:ext uri="{FF2B5EF4-FFF2-40B4-BE49-F238E27FC236}">
                  <a16:creationId xmlns:a16="http://schemas.microsoft.com/office/drawing/2014/main" id="{D312DA76-393F-2531-61C6-7EC5D2EB16B3}"/>
                </a:ext>
              </a:extLst>
            </p:cNvPr>
            <p:cNvSpPr/>
            <p:nvPr/>
          </p:nvSpPr>
          <p:spPr>
            <a:xfrm>
              <a:off x="7713245" y="868776"/>
              <a:ext cx="3975865" cy="3897902"/>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mc:AlternateContent xmlns:mc="http://schemas.openxmlformats.org/markup-compatibility/2006">
          <mc:Choice xmlns:pslz="http://schemas.microsoft.com/office/powerpoint/2016/slidezoom" xmlns="" Requires="pslz">
            <p:graphicFrame>
              <p:nvGraphicFramePr>
                <p:cNvPr id="11" name="Slide Zoom 10">
                  <a:extLst>
                    <a:ext uri="{FF2B5EF4-FFF2-40B4-BE49-F238E27FC236}">
                      <a16:creationId xmlns:a16="http://schemas.microsoft.com/office/drawing/2014/main" id="{D3ED2CC1-3769-C66B-2FC8-2A4FA50D5727}"/>
                    </a:ext>
                  </a:extLst>
                </p:cNvPr>
                <p:cNvGraphicFramePr>
                  <a:graphicFrameLocks noChangeAspect="1"/>
                </p:cNvGraphicFramePr>
                <p:nvPr/>
              </p:nvGraphicFramePr>
              <p:xfrm flipV="1">
                <a:off x="8545236" y="605318"/>
                <a:ext cx="1797804" cy="693312"/>
              </p:xfrm>
              <a:graphic>
                <a:graphicData uri="http://schemas.microsoft.com/office/powerpoint/2016/slidezoom">
                  <pslz:sldZm>
                    <pslz:sldZmObj sldId="256" cId="1352655887">
                      <pslz:zmPr id="{4B3CCEF6-22E4-D248-9982-0E1394F94AA5}" imageType="cover" transitionDur="1000" showBg="0">
                        <p166:blipFill xmlns:p166="http://schemas.microsoft.com/office/powerpoint/2016/6/main">
                          <a:blip r:embed="rId8"/>
                          <a:stretch>
                            <a:fillRect/>
                          </a:stretch>
                        </p166:blipFill>
                        <p166:spPr xmlns:p166="http://schemas.microsoft.com/office/powerpoint/2016/6/main">
                          <a:xfrm flipV="1">
                            <a:off x="0" y="0"/>
                            <a:ext cx="1797804" cy="693312"/>
                          </a:xfrm>
                          <a:prstGeom prst="rect">
                            <a:avLst/>
                          </a:prstGeom>
                          <a:ln>
                            <a:noFill/>
                          </a:ln>
                          <a:effectLst>
                            <a:outerShdw blurRad="50800" dist="50800" dir="5400000" algn="ctr" rotWithShape="0">
                              <a:schemeClr val="accent1"/>
                            </a:outerShdw>
                            <a:softEdge rad="112500"/>
                          </a:effectLst>
                        </p166:spPr>
                      </pslz:zmPr>
                    </pslz:sldZmObj>
                  </pslz:sldZm>
                </a:graphicData>
              </a:graphic>
            </p:graphicFrame>
          </mc:Choice>
          <mc:Fallback>
            <p:pic>
              <p:nvPicPr>
                <p:cNvPr id="11" name="Slide Zoom 10">
                  <a:hlinkClick r:id="" action="ppaction://noaction"/>
                  <a:extLst>
                    <a:ext uri="{FF2B5EF4-FFF2-40B4-BE49-F238E27FC236}">
                      <a16:creationId xmlns:a16="http://schemas.microsoft.com/office/drawing/2014/main" id="{D3ED2CC1-3769-C66B-2FC8-2A4FA50D5727}"/>
                    </a:ext>
                  </a:extLst>
                </p:cNvPr>
                <p:cNvPicPr>
                  <a:picLocks noGrp="1" noRot="1" noChangeAspect="1" noMove="1" noResize="1" noEditPoints="1" noAdjustHandles="1" noChangeArrowheads="1" noChangeShapeType="1"/>
                </p:cNvPicPr>
                <p:nvPr/>
              </p:nvPicPr>
              <p:blipFill>
                <a:blip r:embed="rId9"/>
                <a:stretch>
                  <a:fillRect/>
                </a:stretch>
              </p:blipFill>
              <p:spPr>
                <a:xfrm flipV="1">
                  <a:off x="8545236" y="605318"/>
                  <a:ext cx="1797804" cy="693312"/>
                </a:xfrm>
                <a:prstGeom prst="rect">
                  <a:avLst/>
                </a:prstGeom>
                <a:ln>
                  <a:noFill/>
                </a:ln>
                <a:effectLst>
                  <a:outerShdw blurRad="50800" dist="50800" dir="5400000" algn="ctr" rotWithShape="0">
                    <a:schemeClr val="accent1"/>
                  </a:outerShdw>
                  <a:softEdge rad="112500"/>
                </a:effectLst>
              </p:spPr>
            </p:pic>
          </mc:Fallback>
        </mc:AlternateContent>
      </p:grpSp>
      <p:sp>
        <p:nvSpPr>
          <p:cNvPr id="3" name="Rectangle 2"/>
          <p:cNvSpPr/>
          <p:nvPr/>
        </p:nvSpPr>
        <p:spPr>
          <a:xfrm>
            <a:off x="-342900" y="4228628"/>
            <a:ext cx="4215384"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rgbClr val="FFFF00"/>
                </a:solidFill>
              </a:rPr>
              <a:t>Recommend the next best possible action</a:t>
            </a:r>
            <a:endParaRPr lang="en-US" dirty="0">
              <a:solidFill>
                <a:srgbClr val="FFFF00"/>
              </a:solidFill>
            </a:endParaRPr>
          </a:p>
        </p:txBody>
      </p:sp>
      <p:sp>
        <p:nvSpPr>
          <p:cNvPr id="7" name="Rectangle 6"/>
          <p:cNvSpPr/>
          <p:nvPr/>
        </p:nvSpPr>
        <p:spPr>
          <a:xfrm>
            <a:off x="5638800" y="1362885"/>
            <a:ext cx="5114544" cy="4247317"/>
          </a:xfrm>
          <a:prstGeom prst="rect">
            <a:avLst/>
          </a:prstGeom>
        </p:spPr>
        <p:txBody>
          <a:bodyPr wrap="square">
            <a:spAutoFit/>
          </a:bodyPr>
          <a:lstStyle/>
          <a:p>
            <a:r>
              <a:rPr lang="en-US" sz="1600" dirty="0"/>
              <a:t>Einstein Next Best Action (ENBA) is an out-of-the-box </a:t>
            </a:r>
            <a:r>
              <a:rPr lang="en-US" sz="1600" dirty="0" smtClean="0"/>
              <a:t>Salesforce Platform</a:t>
            </a:r>
            <a:r>
              <a:rPr lang="en-US" sz="1600" dirty="0"/>
              <a:t> feature that provides the possibility to configure business rules and filters that surface the best course of action for any user. This tool can offer an array of recommended actions immediately accessible from within Salesforce</a:t>
            </a:r>
            <a:r>
              <a:rPr lang="en-US" sz="1600" dirty="0" smtClean="0"/>
              <a:t>.</a:t>
            </a:r>
          </a:p>
          <a:p>
            <a:r>
              <a:rPr lang="en-US" sz="1200" dirty="0" smtClean="0">
                <a:solidFill>
                  <a:srgbClr val="FFFF00"/>
                </a:solidFill>
                <a:latin typeface="-apple-system"/>
              </a:rPr>
              <a:t>Display </a:t>
            </a:r>
            <a:r>
              <a:rPr lang="en-US" sz="1200" dirty="0">
                <a:solidFill>
                  <a:srgbClr val="FFFF00"/>
                </a:solidFill>
                <a:latin typeface="-apple-system"/>
              </a:rPr>
              <a:t>Right Recommendation at the Right Time to the Right Users in salesforce. It enables you to display right recommendations and actions to your agents at right time. It can also used in communities to display recommendation to your customers, you can integrate data from salesforce and non-salesforce sources to get better insights and recommendations. Develop a strategy that applies your business logic to refine those recommendations. Your strategy distills your recommendations into a few key suggestions, like a repair, a discount, or an add-on service. Display the final recommendations in your Lightning app or Experience Builder site</a:t>
            </a:r>
            <a:r>
              <a:rPr lang="en-US" sz="1200" dirty="0" smtClean="0">
                <a:solidFill>
                  <a:srgbClr val="FFFF00"/>
                </a:solidFill>
                <a:latin typeface="-apple-system"/>
              </a:rPr>
              <a:t>.</a:t>
            </a:r>
          </a:p>
          <a:p>
            <a:endParaRPr lang="en-US" sz="1200" dirty="0" smtClean="0">
              <a:solidFill>
                <a:srgbClr val="FFFF00"/>
              </a:solidFill>
            </a:endParaRPr>
          </a:p>
          <a:p>
            <a:r>
              <a:rPr lang="en-US" sz="1400" b="1" dirty="0"/>
              <a:t>The goal of ENBA is to display the best action to the right user at the right time — supercharging employees, partners, and customers.</a:t>
            </a:r>
            <a:endParaRPr lang="en-US" sz="1400" dirty="0">
              <a:solidFill>
                <a:srgbClr val="FFFF00"/>
              </a:solidFill>
              <a:latin typeface="-apple-system"/>
            </a:endParaRPr>
          </a:p>
        </p:txBody>
      </p:sp>
      <p:pic>
        <p:nvPicPr>
          <p:cNvPr id="13" name="Picture 2" descr="A close up of a sign&#10;&#10;Description automatically generated">
            <a:extLst>
              <a:ext uri="{FF2B5EF4-FFF2-40B4-BE49-F238E27FC236}">
                <a16:creationId xmlns:a16="http://schemas.microsoft.com/office/drawing/2014/main" id="{581E8731-9E72-5702-4BB1-475C314685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85155" y="-114566"/>
            <a:ext cx="1141623" cy="377743"/>
          </a:xfrm>
          <a:prstGeom prst="rect">
            <a:avLst/>
          </a:prstGeom>
          <a:solidFill>
            <a:schemeClr val="bg1">
              <a:alpha val="75382"/>
            </a:schemeClr>
          </a:solidFill>
          <a:effectLst>
            <a:softEdge rad="0"/>
          </a:effectLst>
        </p:spPr>
      </p:pic>
    </p:spTree>
    <p:extLst>
      <p:ext uri="{BB962C8B-B14F-4D97-AF65-F5344CB8AC3E}">
        <p14:creationId xmlns:p14="http://schemas.microsoft.com/office/powerpoint/2010/main" val="926105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48E5-E075-90C0-8DC0-B47F027EACD9}"/>
              </a:ext>
            </a:extLst>
          </p:cNvPr>
          <p:cNvSpPr>
            <a:spLocks noGrp="1"/>
          </p:cNvSpPr>
          <p:nvPr>
            <p:ph type="title"/>
          </p:nvPr>
        </p:nvSpPr>
        <p:spPr/>
        <p:txBody>
          <a:bodyPr/>
          <a:lstStyle/>
          <a:p>
            <a:endParaRPr lang="en-US"/>
          </a:p>
        </p:txBody>
      </p:sp>
      <p:pic>
        <p:nvPicPr>
          <p:cNvPr id="6" name="Content Placeholder 5" descr="Images with solid fill">
            <a:extLst>
              <a:ext uri="{FF2B5EF4-FFF2-40B4-BE49-F238E27FC236}">
                <a16:creationId xmlns:a16="http://schemas.microsoft.com/office/drawing/2014/main" id="{6F09634F-839F-0488-0E3E-47D35638B5B4}"/>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5638800" y="3544094"/>
            <a:ext cx="914400" cy="914400"/>
          </a:xfrm>
        </p:spPr>
      </p:pic>
      <p:pic>
        <p:nvPicPr>
          <p:cNvPr id="4" name="Picture 3" descr="Black 3D wave patterns">
            <a:extLst>
              <a:ext uri="{FF2B5EF4-FFF2-40B4-BE49-F238E27FC236}">
                <a16:creationId xmlns:a16="http://schemas.microsoft.com/office/drawing/2014/main" id="{8269358D-11EA-01F5-E952-11A9F3C2433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0" contrast="-40000"/>
                    </a14:imgEffect>
                  </a14:imgLayer>
                </a14:imgProps>
              </a:ext>
            </a:extLst>
          </a:blip>
          <a:stretch>
            <a:fillRect/>
          </a:stretch>
        </p:blipFill>
        <p:spPr>
          <a:xfrm>
            <a:off x="-1043040" y="-771160"/>
            <a:ext cx="13003213" cy="7064551"/>
          </a:xfrm>
          <a:prstGeom prst="rect">
            <a:avLst/>
          </a:prstGeom>
        </p:spPr>
      </p:pic>
      <p:pic>
        <p:nvPicPr>
          <p:cNvPr id="8" name="Graphic 7" descr="Images with solid fill">
            <a:extLst>
              <a:ext uri="{FF2B5EF4-FFF2-40B4-BE49-F238E27FC236}">
                <a16:creationId xmlns:a16="http://schemas.microsoft.com/office/drawing/2014/main" id="{9D2E6C7F-BF85-6867-CD27-4D12FF37823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6200" y="113506"/>
            <a:ext cx="914400" cy="914400"/>
          </a:xfrm>
          <a:prstGeom prst="rect">
            <a:avLst/>
          </a:prstGeom>
        </p:spPr>
      </p:pic>
      <p:sp>
        <p:nvSpPr>
          <p:cNvPr id="9" name="Hexagon 8">
            <a:extLst>
              <a:ext uri="{FF2B5EF4-FFF2-40B4-BE49-F238E27FC236}">
                <a16:creationId xmlns:a16="http://schemas.microsoft.com/office/drawing/2014/main" id="{CFD574E4-C311-962F-9046-7A14E838A5CF}"/>
              </a:ext>
            </a:extLst>
          </p:cNvPr>
          <p:cNvSpPr/>
          <p:nvPr/>
        </p:nvSpPr>
        <p:spPr>
          <a:xfrm>
            <a:off x="667513" y="1704814"/>
            <a:ext cx="2194559" cy="1846906"/>
          </a:xfrm>
          <a:prstGeom prst="hexagon">
            <a:avLst/>
          </a:prstGeom>
          <a:solidFill>
            <a:schemeClr val="accent4">
              <a:alpha val="66227"/>
            </a:schemeClr>
          </a:solidFill>
          <a:ln w="50800">
            <a:solidFill>
              <a:schemeClr val="bg1"/>
            </a:solidFill>
          </a:ln>
          <a:effectLst>
            <a:glow rad="962877">
              <a:schemeClr val="accent1">
                <a:alpha val="40000"/>
              </a:schemeClr>
            </a:glow>
            <a:softEdge rad="0"/>
          </a:effectLst>
          <a:scene3d>
            <a:camera prst="orthographicFront">
              <a:rot lat="0" lon="0" rev="0"/>
            </a:camera>
            <a:lightRig rig="threePt" dir="t"/>
          </a:scene3d>
          <a:sp3d prstMaterial="matte">
            <a:bevelT prst="angle"/>
            <a:bevelB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Concept behind Next Best Action</a:t>
            </a:r>
            <a:r>
              <a:rPr lang="en-US" b="1" dirty="0">
                <a:solidFill>
                  <a:schemeClr val="tx1"/>
                </a:solidFill>
              </a:rPr>
              <a:t> </a:t>
            </a:r>
          </a:p>
        </p:txBody>
      </p:sp>
      <p:grpSp>
        <p:nvGrpSpPr>
          <p:cNvPr id="12" name="Group 11">
            <a:extLst>
              <a:ext uri="{FF2B5EF4-FFF2-40B4-BE49-F238E27FC236}">
                <a16:creationId xmlns:a16="http://schemas.microsoft.com/office/drawing/2014/main" id="{87B52DE0-23A6-4901-E080-83DC8BECBE8B}"/>
              </a:ext>
            </a:extLst>
          </p:cNvPr>
          <p:cNvGrpSpPr/>
          <p:nvPr/>
        </p:nvGrpSpPr>
        <p:grpSpPr>
          <a:xfrm>
            <a:off x="4633269" y="-180192"/>
            <a:ext cx="5555706" cy="5879207"/>
            <a:chOff x="7713245" y="605318"/>
            <a:chExt cx="3975865" cy="4161360"/>
          </a:xfrm>
        </p:grpSpPr>
        <p:sp>
          <p:nvSpPr>
            <p:cNvPr id="10" name="Oval 9">
              <a:extLst>
                <a:ext uri="{FF2B5EF4-FFF2-40B4-BE49-F238E27FC236}">
                  <a16:creationId xmlns:a16="http://schemas.microsoft.com/office/drawing/2014/main" id="{D312DA76-393F-2531-61C6-7EC5D2EB16B3}"/>
                </a:ext>
              </a:extLst>
            </p:cNvPr>
            <p:cNvSpPr/>
            <p:nvPr/>
          </p:nvSpPr>
          <p:spPr>
            <a:xfrm>
              <a:off x="7713245" y="868776"/>
              <a:ext cx="3975865" cy="3897902"/>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solidFill>
                    <a:srgbClr val="FFFF00"/>
                  </a:solidFill>
                </a:rPr>
                <a:t>To recommend the next possible action to the user, based on certain strategies, certain criteria or certain business rules, that business provides to us.</a:t>
              </a:r>
            </a:p>
            <a:p>
              <a:r>
                <a:rPr lang="en-US" dirty="0">
                  <a:solidFill>
                    <a:srgbClr val="FFFF00"/>
                  </a:solidFill>
                </a:rPr>
                <a:t>You want to prompt users to take specific actions based on certain conditions. for ex:- If a customer doesn’t have service contract, NBA prompts agents to sell service contracts or if customer’s payment is overdue, NBA can prompt account executives to follow up.</a:t>
              </a:r>
            </a:p>
            <a:p>
              <a:pPr algn="ctr"/>
              <a:endParaRPr lang="en-US" dirty="0"/>
            </a:p>
          </p:txBody>
        </p:sp>
        <mc:AlternateContent xmlns:mc="http://schemas.openxmlformats.org/markup-compatibility/2006">
          <mc:Choice xmlns:pslz="http://schemas.microsoft.com/office/powerpoint/2016/slidezoom" xmlns="" Requires="pslz">
            <p:graphicFrame>
              <p:nvGraphicFramePr>
                <p:cNvPr id="11" name="Slide Zoom 10">
                  <a:extLst>
                    <a:ext uri="{FF2B5EF4-FFF2-40B4-BE49-F238E27FC236}">
                      <a16:creationId xmlns:a16="http://schemas.microsoft.com/office/drawing/2014/main" id="{D3ED2CC1-3769-C66B-2FC8-2A4FA50D5727}"/>
                    </a:ext>
                  </a:extLst>
                </p:cNvPr>
                <p:cNvGraphicFramePr>
                  <a:graphicFrameLocks noChangeAspect="1"/>
                </p:cNvGraphicFramePr>
                <p:nvPr/>
              </p:nvGraphicFramePr>
              <p:xfrm flipV="1">
                <a:off x="8545236" y="605318"/>
                <a:ext cx="1797804" cy="693312"/>
              </p:xfrm>
              <a:graphic>
                <a:graphicData uri="http://schemas.microsoft.com/office/powerpoint/2016/slidezoom">
                  <pslz:sldZm>
                    <pslz:sldZmObj sldId="256" cId="1352655887">
                      <pslz:zmPr id="{4B3CCEF6-22E4-D248-9982-0E1394F94AA5}" imageType="cover" transitionDur="1000" showBg="0">
                        <p166:blipFill xmlns:p166="http://schemas.microsoft.com/office/powerpoint/2016/6/main">
                          <a:blip r:embed="rId8"/>
                          <a:stretch>
                            <a:fillRect/>
                          </a:stretch>
                        </p166:blipFill>
                        <p166:spPr xmlns:p166="http://schemas.microsoft.com/office/powerpoint/2016/6/main">
                          <a:xfrm flipV="1">
                            <a:off x="0" y="0"/>
                            <a:ext cx="1797804" cy="693312"/>
                          </a:xfrm>
                          <a:prstGeom prst="rect">
                            <a:avLst/>
                          </a:prstGeom>
                          <a:ln>
                            <a:noFill/>
                          </a:ln>
                          <a:effectLst>
                            <a:outerShdw blurRad="50800" dist="50800" dir="5400000" algn="ctr" rotWithShape="0">
                              <a:schemeClr val="accent1"/>
                            </a:outerShdw>
                            <a:softEdge rad="112500"/>
                          </a:effectLst>
                        </p166:spPr>
                      </pslz:zmPr>
                    </pslz:sldZmObj>
                  </pslz:sldZm>
                </a:graphicData>
              </a:graphic>
            </p:graphicFrame>
          </mc:Choice>
          <mc:Fallback>
            <p:pic>
              <p:nvPicPr>
                <p:cNvPr id="11" name="Slide Zoom 10">
                  <a:hlinkClick r:id="" action="ppaction://noaction"/>
                  <a:extLst>
                    <a:ext uri="{FF2B5EF4-FFF2-40B4-BE49-F238E27FC236}">
                      <a16:creationId xmlns:a16="http://schemas.microsoft.com/office/drawing/2014/main" id="{D3ED2CC1-3769-C66B-2FC8-2A4FA50D5727}"/>
                    </a:ext>
                  </a:extLst>
                </p:cNvPr>
                <p:cNvPicPr>
                  <a:picLocks noGrp="1" noRot="1" noChangeAspect="1" noMove="1" noResize="1" noEditPoints="1" noAdjustHandles="1" noChangeArrowheads="1" noChangeShapeType="1"/>
                </p:cNvPicPr>
                <p:nvPr/>
              </p:nvPicPr>
              <p:blipFill>
                <a:blip r:embed="rId9"/>
                <a:stretch>
                  <a:fillRect/>
                </a:stretch>
              </p:blipFill>
              <p:spPr>
                <a:xfrm flipV="1">
                  <a:off x="8545236" y="605318"/>
                  <a:ext cx="1797804" cy="693312"/>
                </a:xfrm>
                <a:prstGeom prst="rect">
                  <a:avLst/>
                </a:prstGeom>
                <a:ln>
                  <a:noFill/>
                </a:ln>
                <a:effectLst>
                  <a:outerShdw blurRad="50800" dist="50800" dir="5400000" algn="ctr" rotWithShape="0">
                    <a:schemeClr val="accent1"/>
                  </a:outerShdw>
                  <a:softEdge rad="112500"/>
                </a:effectLst>
              </p:spPr>
            </p:pic>
          </mc:Fallback>
        </mc:AlternateContent>
      </p:grpSp>
      <p:pic>
        <p:nvPicPr>
          <p:cNvPr id="13" name="Picture 2" descr="A close up of a sign&#10;&#10;Description automatically generated">
            <a:extLst>
              <a:ext uri="{FF2B5EF4-FFF2-40B4-BE49-F238E27FC236}">
                <a16:creationId xmlns:a16="http://schemas.microsoft.com/office/drawing/2014/main" id="{581E8731-9E72-5702-4BB1-475C314685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02610" y="-75366"/>
            <a:ext cx="1141623" cy="377743"/>
          </a:xfrm>
          <a:prstGeom prst="rect">
            <a:avLst/>
          </a:prstGeom>
          <a:solidFill>
            <a:schemeClr val="bg1">
              <a:alpha val="75382"/>
            </a:schemeClr>
          </a:solidFill>
          <a:effectLst>
            <a:softEdge rad="0"/>
          </a:effectLst>
        </p:spPr>
      </p:pic>
    </p:spTree>
    <p:extLst>
      <p:ext uri="{BB962C8B-B14F-4D97-AF65-F5344CB8AC3E}">
        <p14:creationId xmlns:p14="http://schemas.microsoft.com/office/powerpoint/2010/main" val="1982105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lack 3D wave patterns">
            <a:extLst>
              <a:ext uri="{FF2B5EF4-FFF2-40B4-BE49-F238E27FC236}">
                <a16:creationId xmlns:a16="http://schemas.microsoft.com/office/drawing/2014/main" id="{2BD16803-BA30-BE54-CB3D-68BC97C0758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40000"/>
                    </a14:imgEffect>
                  </a14:imgLayer>
                </a14:imgProps>
              </a:ext>
            </a:extLst>
          </a:blip>
          <a:stretch>
            <a:fillRect/>
          </a:stretch>
        </p:blipFill>
        <p:spPr>
          <a:xfrm>
            <a:off x="-668136" y="-48784"/>
            <a:ext cx="13003213" cy="7064551"/>
          </a:xfrm>
          <a:prstGeom prst="rect">
            <a:avLst/>
          </a:prstGeom>
        </p:spPr>
      </p:pic>
      <p:pic>
        <p:nvPicPr>
          <p:cNvPr id="1026" name="Picture 2" descr="A close up of a sign&#10;&#10;Description automatically generated">
            <a:extLst>
              <a:ext uri="{FF2B5EF4-FFF2-40B4-BE49-F238E27FC236}">
                <a16:creationId xmlns:a16="http://schemas.microsoft.com/office/drawing/2014/main" id="{581E8731-9E72-5702-4BB1-475C31468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5155" y="151755"/>
            <a:ext cx="1141623" cy="377743"/>
          </a:xfrm>
          <a:prstGeom prst="rect">
            <a:avLst/>
          </a:prstGeom>
          <a:solidFill>
            <a:schemeClr val="bg1">
              <a:alpha val="75382"/>
            </a:schemeClr>
          </a:solidFill>
          <a:effectLst>
            <a:softEdge rad="0"/>
          </a:effectLst>
        </p:spPr>
      </p:pic>
      <p:sp>
        <p:nvSpPr>
          <p:cNvPr id="2" name="Hexagon 1">
            <a:extLst>
              <a:ext uri="{FF2B5EF4-FFF2-40B4-BE49-F238E27FC236}">
                <a16:creationId xmlns:a16="http://schemas.microsoft.com/office/drawing/2014/main" id="{D7A15306-1D0F-D495-227B-C5F360F2171E}"/>
              </a:ext>
            </a:extLst>
          </p:cNvPr>
          <p:cNvSpPr/>
          <p:nvPr/>
        </p:nvSpPr>
        <p:spPr>
          <a:xfrm>
            <a:off x="4741978" y="2130552"/>
            <a:ext cx="2624328" cy="1993392"/>
          </a:xfrm>
          <a:prstGeom prst="hexagon">
            <a:avLst/>
          </a:prstGeom>
          <a:solidFill>
            <a:schemeClr val="accent4">
              <a:alpha val="66227"/>
            </a:schemeClr>
          </a:solidFill>
          <a:ln w="50800">
            <a:solidFill>
              <a:schemeClr val="bg1"/>
            </a:solidFill>
          </a:ln>
          <a:effectLst>
            <a:glow rad="962877">
              <a:schemeClr val="accent1">
                <a:alpha val="40000"/>
              </a:schemeClr>
            </a:glow>
            <a:softEdge rad="0"/>
          </a:effectLst>
          <a:scene3d>
            <a:camera prst="orthographicFront">
              <a:rot lat="0" lon="0" rev="0"/>
            </a:camera>
            <a:lightRig rig="threePt" dir="t"/>
          </a:scene3d>
          <a:sp3d prstMaterial="matte">
            <a:bevelT prst="angle"/>
            <a:bevelB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tx1"/>
                </a:solidFill>
              </a:rPr>
              <a:t>NBA Considerations</a:t>
            </a:r>
          </a:p>
        </p:txBody>
      </p:sp>
      <p:sp>
        <p:nvSpPr>
          <p:cNvPr id="3" name="Bevel 2">
            <a:extLst>
              <a:ext uri="{FF2B5EF4-FFF2-40B4-BE49-F238E27FC236}">
                <a16:creationId xmlns:a16="http://schemas.microsoft.com/office/drawing/2014/main" id="{4A520623-EA4E-0939-01C1-019BDEA9CD5B}"/>
              </a:ext>
            </a:extLst>
          </p:cNvPr>
          <p:cNvSpPr/>
          <p:nvPr/>
        </p:nvSpPr>
        <p:spPr>
          <a:xfrm>
            <a:off x="579432" y="340626"/>
            <a:ext cx="3733591" cy="2429251"/>
          </a:xfrm>
          <a:prstGeom prst="bevel">
            <a:avLst/>
          </a:prstGeom>
          <a:solidFill>
            <a:schemeClr val="accent1">
              <a:alpha val="50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FLOWS</a:t>
            </a:r>
            <a:r>
              <a:rPr lang="en-US" dirty="0" smtClean="0"/>
              <a:t> </a:t>
            </a:r>
            <a:endParaRPr lang="en-US" dirty="0"/>
          </a:p>
        </p:txBody>
      </p:sp>
      <p:sp>
        <p:nvSpPr>
          <p:cNvPr id="14" name="Bevel 13">
            <a:extLst>
              <a:ext uri="{FF2B5EF4-FFF2-40B4-BE49-F238E27FC236}">
                <a16:creationId xmlns:a16="http://schemas.microsoft.com/office/drawing/2014/main" id="{8AAAFBB9-3731-E23F-FFFC-320D1F97055D}"/>
              </a:ext>
            </a:extLst>
          </p:cNvPr>
          <p:cNvSpPr/>
          <p:nvPr/>
        </p:nvSpPr>
        <p:spPr>
          <a:xfrm>
            <a:off x="4407407" y="4929461"/>
            <a:ext cx="3099817" cy="1928539"/>
          </a:xfrm>
          <a:prstGeom prst="bevel">
            <a:avLst/>
          </a:prstGeom>
          <a:solidFill>
            <a:schemeClr val="accent1">
              <a:alpha val="4982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smtClean="0"/>
          </a:p>
          <a:p>
            <a:endParaRPr lang="en-US" dirty="0"/>
          </a:p>
          <a:p>
            <a:pPr algn="ctr"/>
            <a:r>
              <a:rPr lang="en-US" sz="3600" b="1" dirty="0" smtClean="0"/>
              <a:t>STRATEGIES</a:t>
            </a:r>
            <a:endParaRPr lang="en-US" sz="3600" b="1" dirty="0"/>
          </a:p>
        </p:txBody>
      </p:sp>
      <p:cxnSp>
        <p:nvCxnSpPr>
          <p:cNvPr id="7" name="Straight Arrow Connector 6">
            <a:extLst>
              <a:ext uri="{FF2B5EF4-FFF2-40B4-BE49-F238E27FC236}">
                <a16:creationId xmlns:a16="http://schemas.microsoft.com/office/drawing/2014/main" id="{D88F0D5A-71E3-EBCC-2B94-602F628F5664}"/>
              </a:ext>
            </a:extLst>
          </p:cNvPr>
          <p:cNvCxnSpPr>
            <a:cxnSpLocks/>
            <a:stCxn id="3" idx="1"/>
            <a:endCxn id="2" idx="4"/>
          </p:cNvCxnSpPr>
          <p:nvPr/>
        </p:nvCxnSpPr>
        <p:spPr>
          <a:xfrm>
            <a:off x="4009367" y="1555252"/>
            <a:ext cx="1230959" cy="5753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CB7EA3B-26DD-2A4B-0886-AC4EC9165927}"/>
              </a:ext>
            </a:extLst>
          </p:cNvPr>
          <p:cNvCxnSpPr>
            <a:cxnSpLocks/>
          </p:cNvCxnSpPr>
          <p:nvPr/>
        </p:nvCxnSpPr>
        <p:spPr>
          <a:xfrm>
            <a:off x="6031281" y="3950631"/>
            <a:ext cx="22861" cy="115214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Bevel 36">
            <a:extLst>
              <a:ext uri="{FF2B5EF4-FFF2-40B4-BE49-F238E27FC236}">
                <a16:creationId xmlns:a16="http://schemas.microsoft.com/office/drawing/2014/main" id="{4BF1E6F4-3A70-8048-4D66-2F181FE3D006}"/>
              </a:ext>
            </a:extLst>
          </p:cNvPr>
          <p:cNvSpPr/>
          <p:nvPr/>
        </p:nvSpPr>
        <p:spPr>
          <a:xfrm>
            <a:off x="7735824" y="564653"/>
            <a:ext cx="3925896" cy="2205224"/>
          </a:xfrm>
          <a:prstGeom prst="bevel">
            <a:avLst/>
          </a:prstGeom>
          <a:solidFill>
            <a:schemeClr val="accent1">
              <a:alpha val="50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RECOMMENDATIONS</a:t>
            </a:r>
            <a:endParaRPr lang="en-US" sz="2800" b="1" dirty="0"/>
          </a:p>
        </p:txBody>
      </p:sp>
      <p:cxnSp>
        <p:nvCxnSpPr>
          <p:cNvPr id="44" name="Straight Arrow Connector 43">
            <a:extLst>
              <a:ext uri="{FF2B5EF4-FFF2-40B4-BE49-F238E27FC236}">
                <a16:creationId xmlns:a16="http://schemas.microsoft.com/office/drawing/2014/main" id="{1A5E995B-47FA-6AEF-3458-0DC8ED82281F}"/>
              </a:ext>
            </a:extLst>
          </p:cNvPr>
          <p:cNvCxnSpPr>
            <a:cxnSpLocks/>
            <a:endCxn id="2" idx="5"/>
          </p:cNvCxnSpPr>
          <p:nvPr/>
        </p:nvCxnSpPr>
        <p:spPr>
          <a:xfrm flipH="1">
            <a:off x="6867958" y="1544874"/>
            <a:ext cx="867866" cy="5856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368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lack 3D wave patterns">
            <a:extLst>
              <a:ext uri="{FF2B5EF4-FFF2-40B4-BE49-F238E27FC236}">
                <a16:creationId xmlns:a16="http://schemas.microsoft.com/office/drawing/2014/main" id="{2BD16803-BA30-BE54-CB3D-68BC97C0758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40000"/>
                    </a14:imgEffect>
                  </a14:imgLayer>
                </a14:imgProps>
              </a:ext>
            </a:extLst>
          </a:blip>
          <a:stretch>
            <a:fillRect/>
          </a:stretch>
        </p:blipFill>
        <p:spPr>
          <a:xfrm>
            <a:off x="-811213" y="0"/>
            <a:ext cx="13003213" cy="7064551"/>
          </a:xfrm>
          <a:prstGeom prst="rect">
            <a:avLst/>
          </a:prstGeom>
        </p:spPr>
      </p:pic>
      <p:pic>
        <p:nvPicPr>
          <p:cNvPr id="1026" name="Picture 2" descr="A close up of a sign&#10;&#10;Description automatically generated">
            <a:extLst>
              <a:ext uri="{FF2B5EF4-FFF2-40B4-BE49-F238E27FC236}">
                <a16:creationId xmlns:a16="http://schemas.microsoft.com/office/drawing/2014/main" id="{581E8731-9E72-5702-4BB1-475C31468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5155" y="151755"/>
            <a:ext cx="1141623" cy="377743"/>
          </a:xfrm>
          <a:prstGeom prst="rect">
            <a:avLst/>
          </a:prstGeom>
          <a:solidFill>
            <a:schemeClr val="bg1">
              <a:alpha val="75382"/>
            </a:schemeClr>
          </a:solidFill>
          <a:effectLst>
            <a:softEdge rad="0"/>
          </a:effectLst>
        </p:spPr>
      </p:pic>
      <p:sp>
        <p:nvSpPr>
          <p:cNvPr id="12" name="Hexagon 11">
            <a:extLst>
              <a:ext uri="{FF2B5EF4-FFF2-40B4-BE49-F238E27FC236}">
                <a16:creationId xmlns:a16="http://schemas.microsoft.com/office/drawing/2014/main" id="{D7A15306-1D0F-D495-227B-C5F360F2171E}"/>
              </a:ext>
            </a:extLst>
          </p:cNvPr>
          <p:cNvSpPr/>
          <p:nvPr/>
        </p:nvSpPr>
        <p:spPr>
          <a:xfrm>
            <a:off x="1293148" y="188054"/>
            <a:ext cx="2267712" cy="1533894"/>
          </a:xfrm>
          <a:prstGeom prst="hexagon">
            <a:avLst/>
          </a:prstGeom>
          <a:solidFill>
            <a:schemeClr val="accent4">
              <a:alpha val="66227"/>
            </a:schemeClr>
          </a:solidFill>
          <a:ln w="50800">
            <a:solidFill>
              <a:schemeClr val="bg1"/>
            </a:solidFill>
          </a:ln>
          <a:effectLst>
            <a:glow rad="962877">
              <a:schemeClr val="accent1">
                <a:alpha val="40000"/>
              </a:schemeClr>
            </a:glow>
            <a:softEdge rad="0"/>
          </a:effectLst>
          <a:scene3d>
            <a:camera prst="orthographicFront">
              <a:rot lat="0" lon="0" rev="0"/>
            </a:camera>
            <a:lightRig rig="threePt" dir="t"/>
          </a:scene3d>
          <a:sp3d prstMaterial="matte">
            <a:bevelT prst="angle"/>
            <a:bevelB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smtClean="0">
                <a:solidFill>
                  <a:schemeClr val="tx1"/>
                </a:solidFill>
              </a:rPr>
              <a:t>FLOWS</a:t>
            </a:r>
            <a:endParaRPr lang="en-US" sz="2000" b="1" u="sng" dirty="0">
              <a:solidFill>
                <a:schemeClr val="tx1"/>
              </a:solidFill>
            </a:endParaRPr>
          </a:p>
        </p:txBody>
      </p:sp>
      <p:grpSp>
        <p:nvGrpSpPr>
          <p:cNvPr id="15" name="Group 14">
            <a:extLst>
              <a:ext uri="{FF2B5EF4-FFF2-40B4-BE49-F238E27FC236}">
                <a16:creationId xmlns:a16="http://schemas.microsoft.com/office/drawing/2014/main" id="{87B52DE0-23A6-4901-E080-83DC8BECBE8B}"/>
              </a:ext>
            </a:extLst>
          </p:cNvPr>
          <p:cNvGrpSpPr/>
          <p:nvPr/>
        </p:nvGrpSpPr>
        <p:grpSpPr>
          <a:xfrm>
            <a:off x="-724474" y="1538880"/>
            <a:ext cx="5754315" cy="5319120"/>
            <a:chOff x="7713245" y="605318"/>
            <a:chExt cx="3975865" cy="4161360"/>
          </a:xfrm>
        </p:grpSpPr>
        <p:sp>
          <p:nvSpPr>
            <p:cNvPr id="16" name="Oval 15">
              <a:extLst>
                <a:ext uri="{FF2B5EF4-FFF2-40B4-BE49-F238E27FC236}">
                  <a16:creationId xmlns:a16="http://schemas.microsoft.com/office/drawing/2014/main" id="{D312DA76-393F-2531-61C6-7EC5D2EB16B3}"/>
                </a:ext>
              </a:extLst>
            </p:cNvPr>
            <p:cNvSpPr/>
            <p:nvPr/>
          </p:nvSpPr>
          <p:spPr>
            <a:xfrm>
              <a:off x="7713245" y="868776"/>
              <a:ext cx="3975865" cy="3897902"/>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mc:AlternateContent xmlns:mc="http://schemas.openxmlformats.org/markup-compatibility/2006">
          <mc:Choice xmlns:pslz="http://schemas.microsoft.com/office/powerpoint/2016/slidezoom" xmlns="" Requires="pslz">
            <p:graphicFrame>
              <p:nvGraphicFramePr>
                <p:cNvPr id="11" name="Slide Zoom 10">
                  <a:extLst>
                    <a:ext uri="{FF2B5EF4-FFF2-40B4-BE49-F238E27FC236}">
                      <a16:creationId xmlns:a16="http://schemas.microsoft.com/office/drawing/2014/main" id="{D3ED2CC1-3769-C66B-2FC8-2A4FA50D5727}"/>
                    </a:ext>
                  </a:extLst>
                </p:cNvPr>
                <p:cNvGraphicFramePr>
                  <a:graphicFrameLocks noChangeAspect="1"/>
                </p:cNvGraphicFramePr>
                <p:nvPr/>
              </p:nvGraphicFramePr>
              <p:xfrm flipV="1">
                <a:off x="8545236" y="605318"/>
                <a:ext cx="1797804" cy="693312"/>
              </p:xfrm>
              <a:graphic>
                <a:graphicData uri="http://schemas.microsoft.com/office/powerpoint/2016/slidezoom">
                  <pslz:sldZm>
                    <pslz:sldZmObj sldId="256" cId="1352655887">
                      <pslz:zmPr id="{4B3CCEF6-22E4-D248-9982-0E1394F94AA5}" imageType="cover" transitionDur="1000" showBg="0">
                        <p166:blipFill xmlns:p166="http://schemas.microsoft.com/office/powerpoint/2016/6/main">
                          <a:blip r:embed="rId8"/>
                          <a:stretch>
                            <a:fillRect/>
                          </a:stretch>
                        </p166:blipFill>
                        <p166:spPr xmlns:p166="http://schemas.microsoft.com/office/powerpoint/2016/6/main">
                          <a:xfrm flipV="1">
                            <a:off x="0" y="0"/>
                            <a:ext cx="1797804" cy="693312"/>
                          </a:xfrm>
                          <a:prstGeom prst="rect">
                            <a:avLst/>
                          </a:prstGeom>
                          <a:ln>
                            <a:noFill/>
                          </a:ln>
                          <a:effectLst>
                            <a:outerShdw blurRad="50800" dist="50800" dir="5400000" algn="ctr" rotWithShape="0">
                              <a:schemeClr val="accent1"/>
                            </a:outerShdw>
                            <a:softEdge rad="112500"/>
                          </a:effectLst>
                        </p166:spPr>
                      </pslz:zmPr>
                    </pslz:sldZmObj>
                  </pslz:sldZm>
                </a:graphicData>
              </a:graphic>
            </p:graphicFrame>
          </mc:Choice>
          <mc:Fallback>
            <p:pic>
              <p:nvPicPr>
                <p:cNvPr id="17" name="Slide Zoom 10">
                  <a:hlinkClick r:id="" action="ppaction://noaction"/>
                  <a:extLst>
                    <a:ext uri="{FF2B5EF4-FFF2-40B4-BE49-F238E27FC236}">
                      <a16:creationId xmlns:a16="http://schemas.microsoft.com/office/drawing/2014/main" id="{D3ED2CC1-3769-C66B-2FC8-2A4FA50D5727}"/>
                    </a:ext>
                  </a:extLst>
                </p:cNvPr>
                <p:cNvPicPr>
                  <a:picLocks noGrp="1" noRot="1" noChangeAspect="1" noMove="1" noResize="1" noEditPoints="1" noAdjustHandles="1" noChangeArrowheads="1" noChangeShapeType="1"/>
                </p:cNvPicPr>
                <p:nvPr/>
              </p:nvPicPr>
              <p:blipFill>
                <a:blip r:embed="rId9"/>
                <a:stretch>
                  <a:fillRect/>
                </a:stretch>
              </p:blipFill>
              <p:spPr>
                <a:xfrm flipV="1">
                  <a:off x="8545236" y="605318"/>
                  <a:ext cx="1797804" cy="693312"/>
                </a:xfrm>
                <a:prstGeom prst="rect">
                  <a:avLst/>
                </a:prstGeom>
                <a:ln>
                  <a:noFill/>
                </a:ln>
                <a:effectLst>
                  <a:outerShdw blurRad="50800" dist="50800" dir="5400000" algn="ctr" rotWithShape="0">
                    <a:schemeClr val="accent1"/>
                  </a:outerShdw>
                  <a:softEdge rad="112500"/>
                </a:effectLst>
              </p:spPr>
            </p:pic>
          </mc:Fallback>
        </mc:AlternateContent>
      </p:grpSp>
      <p:sp>
        <p:nvSpPr>
          <p:cNvPr id="5" name="Rectangle 4"/>
          <p:cNvSpPr/>
          <p:nvPr/>
        </p:nvSpPr>
        <p:spPr>
          <a:xfrm>
            <a:off x="678127" y="2768033"/>
            <a:ext cx="3281225" cy="3539430"/>
          </a:xfrm>
          <a:prstGeom prst="rect">
            <a:avLst/>
          </a:prstGeom>
        </p:spPr>
        <p:txBody>
          <a:bodyPr wrap="square">
            <a:spAutoFit/>
          </a:bodyPr>
          <a:lstStyle/>
          <a:p>
            <a:r>
              <a:rPr lang="en-US" sz="1400" dirty="0">
                <a:solidFill>
                  <a:srgbClr val="FFFF00"/>
                </a:solidFill>
              </a:rPr>
              <a:t>First, you’ll need to create a Screen Flow. This could be something like an “Upsell Offer” or “Send a Technician” flow for a Service Agent, or a “Project Feedback” </a:t>
            </a:r>
            <a:r>
              <a:rPr lang="en-US" sz="1400" dirty="0" smtClean="0">
                <a:solidFill>
                  <a:srgbClr val="FFFF00"/>
                </a:solidFill>
              </a:rPr>
              <a:t>flow. </a:t>
            </a:r>
            <a:r>
              <a:rPr lang="en-US" sz="1400" dirty="0">
                <a:solidFill>
                  <a:srgbClr val="FFFF00"/>
                </a:solidFill>
              </a:rPr>
              <a:t>Think of these flows like “offers” — these are things that you might want your users to do, but not all the time, and they should only show up based on sets of criteria that you’ll define later</a:t>
            </a:r>
            <a:r>
              <a:rPr lang="en-US" sz="1400" dirty="0" smtClean="0">
                <a:solidFill>
                  <a:srgbClr val="FFFF00"/>
                </a:solidFill>
              </a:rPr>
              <a:t>.</a:t>
            </a:r>
          </a:p>
          <a:p>
            <a:r>
              <a:rPr lang="en-US" sz="1400" dirty="0">
                <a:solidFill>
                  <a:srgbClr val="FFFF00"/>
                </a:solidFill>
              </a:rPr>
              <a:t>we must need to have a flow, that is required by all recommendations. If you don’t have flow, recommendations can’t be created. we can </a:t>
            </a:r>
            <a:r>
              <a:rPr lang="en-US" sz="1400" dirty="0" smtClean="0">
                <a:solidFill>
                  <a:srgbClr val="FFFF00"/>
                </a:solidFill>
              </a:rPr>
              <a:t>make recommendations </a:t>
            </a:r>
            <a:r>
              <a:rPr lang="en-US" sz="1400" dirty="0">
                <a:solidFill>
                  <a:srgbClr val="FFFF00"/>
                </a:solidFill>
              </a:rPr>
              <a:t>using an inactive flow, but only recommendations having an active flow can be listed using strategies</a:t>
            </a:r>
            <a:r>
              <a:rPr lang="en-US" sz="1400" dirty="0"/>
              <a:t>.</a:t>
            </a:r>
          </a:p>
        </p:txBody>
      </p:sp>
      <p:pic>
        <p:nvPicPr>
          <p:cNvPr id="8" name="Picture 7"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9841" y="606132"/>
            <a:ext cx="6583040" cy="5701332"/>
          </a:xfrm>
          <a:prstGeom prst="rect">
            <a:avLst/>
          </a:prstGeom>
        </p:spPr>
      </p:pic>
      <p:sp>
        <p:nvSpPr>
          <p:cNvPr id="9" name="Rectangle 8"/>
          <p:cNvSpPr/>
          <p:nvPr/>
        </p:nvSpPr>
        <p:spPr>
          <a:xfrm>
            <a:off x="7159752" y="188054"/>
            <a:ext cx="2660904" cy="341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Example :-</a:t>
            </a:r>
            <a:endParaRPr lang="en-US" dirty="0"/>
          </a:p>
        </p:txBody>
      </p:sp>
    </p:spTree>
    <p:extLst>
      <p:ext uri="{BB962C8B-B14F-4D97-AF65-F5344CB8AC3E}">
        <p14:creationId xmlns:p14="http://schemas.microsoft.com/office/powerpoint/2010/main" val="1475209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lack 3D wave patterns">
            <a:extLst>
              <a:ext uri="{FF2B5EF4-FFF2-40B4-BE49-F238E27FC236}">
                <a16:creationId xmlns:a16="http://schemas.microsoft.com/office/drawing/2014/main" id="{2BD16803-BA30-BE54-CB3D-68BC97C0758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40000"/>
                    </a14:imgEffect>
                  </a14:imgLayer>
                </a14:imgProps>
              </a:ext>
            </a:extLst>
          </a:blip>
          <a:stretch>
            <a:fillRect/>
          </a:stretch>
        </p:blipFill>
        <p:spPr>
          <a:xfrm>
            <a:off x="-884365" y="-63940"/>
            <a:ext cx="13003213" cy="7064551"/>
          </a:xfrm>
          <a:prstGeom prst="rect">
            <a:avLst/>
          </a:prstGeom>
        </p:spPr>
      </p:pic>
      <p:pic>
        <p:nvPicPr>
          <p:cNvPr id="1026" name="Picture 2" descr="A close up of a sign&#10;&#10;Description automatically generated">
            <a:extLst>
              <a:ext uri="{FF2B5EF4-FFF2-40B4-BE49-F238E27FC236}">
                <a16:creationId xmlns:a16="http://schemas.microsoft.com/office/drawing/2014/main" id="{581E8731-9E72-5702-4BB1-475C31468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5155" y="151755"/>
            <a:ext cx="1141623" cy="377743"/>
          </a:xfrm>
          <a:prstGeom prst="rect">
            <a:avLst/>
          </a:prstGeom>
          <a:solidFill>
            <a:schemeClr val="bg1">
              <a:alpha val="75382"/>
            </a:schemeClr>
          </a:solidFill>
          <a:effectLst>
            <a:softEdge rad="0"/>
          </a:effectLst>
        </p:spPr>
      </p:pic>
      <p:sp>
        <p:nvSpPr>
          <p:cNvPr id="12" name="Hexagon 11">
            <a:extLst>
              <a:ext uri="{FF2B5EF4-FFF2-40B4-BE49-F238E27FC236}">
                <a16:creationId xmlns:a16="http://schemas.microsoft.com/office/drawing/2014/main" id="{D7A15306-1D0F-D495-227B-C5F360F2171E}"/>
              </a:ext>
            </a:extLst>
          </p:cNvPr>
          <p:cNvSpPr/>
          <p:nvPr/>
        </p:nvSpPr>
        <p:spPr>
          <a:xfrm>
            <a:off x="1293148" y="188054"/>
            <a:ext cx="2267712" cy="1425045"/>
          </a:xfrm>
          <a:prstGeom prst="hexagon">
            <a:avLst/>
          </a:prstGeom>
          <a:solidFill>
            <a:schemeClr val="accent4">
              <a:alpha val="66227"/>
            </a:schemeClr>
          </a:solidFill>
          <a:ln w="50800">
            <a:solidFill>
              <a:schemeClr val="bg1"/>
            </a:solidFill>
          </a:ln>
          <a:effectLst>
            <a:glow rad="962877">
              <a:schemeClr val="accent1">
                <a:alpha val="40000"/>
              </a:schemeClr>
            </a:glow>
            <a:softEdge rad="0"/>
          </a:effectLst>
          <a:scene3d>
            <a:camera prst="orthographicFront">
              <a:rot lat="0" lon="0" rev="0"/>
            </a:camera>
            <a:lightRig rig="threePt" dir="t"/>
          </a:scene3d>
          <a:sp3d prstMaterial="matte">
            <a:bevelT prst="angle"/>
            <a:bevelB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smtClean="0">
                <a:solidFill>
                  <a:schemeClr val="tx1"/>
                </a:solidFill>
              </a:rPr>
              <a:t>RECOMMENDATIONS</a:t>
            </a:r>
            <a:endParaRPr lang="en-US" sz="2000" b="1" u="sng" dirty="0">
              <a:solidFill>
                <a:schemeClr val="tx1"/>
              </a:solidFill>
            </a:endParaRPr>
          </a:p>
        </p:txBody>
      </p:sp>
      <p:grpSp>
        <p:nvGrpSpPr>
          <p:cNvPr id="15" name="Group 14">
            <a:extLst>
              <a:ext uri="{FF2B5EF4-FFF2-40B4-BE49-F238E27FC236}">
                <a16:creationId xmlns:a16="http://schemas.microsoft.com/office/drawing/2014/main" id="{87B52DE0-23A6-4901-E080-83DC8BECBE8B}"/>
              </a:ext>
            </a:extLst>
          </p:cNvPr>
          <p:cNvGrpSpPr/>
          <p:nvPr/>
        </p:nvGrpSpPr>
        <p:grpSpPr>
          <a:xfrm>
            <a:off x="-811213" y="1344168"/>
            <a:ext cx="6251893" cy="5632704"/>
            <a:chOff x="7713245" y="605318"/>
            <a:chExt cx="3975865" cy="4161360"/>
          </a:xfrm>
        </p:grpSpPr>
        <p:sp>
          <p:nvSpPr>
            <p:cNvPr id="16" name="Oval 15">
              <a:extLst>
                <a:ext uri="{FF2B5EF4-FFF2-40B4-BE49-F238E27FC236}">
                  <a16:creationId xmlns:a16="http://schemas.microsoft.com/office/drawing/2014/main" id="{D312DA76-393F-2531-61C6-7EC5D2EB16B3}"/>
                </a:ext>
              </a:extLst>
            </p:cNvPr>
            <p:cNvSpPr/>
            <p:nvPr/>
          </p:nvSpPr>
          <p:spPr>
            <a:xfrm>
              <a:off x="7713245" y="868776"/>
              <a:ext cx="3975865" cy="3897902"/>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mc:AlternateContent xmlns:mc="http://schemas.openxmlformats.org/markup-compatibility/2006">
          <mc:Choice xmlns:pslz="http://schemas.microsoft.com/office/powerpoint/2016/slidezoom" xmlns="" Requires="pslz">
            <p:graphicFrame>
              <p:nvGraphicFramePr>
                <p:cNvPr id="11" name="Slide Zoom 10">
                  <a:extLst>
                    <a:ext uri="{FF2B5EF4-FFF2-40B4-BE49-F238E27FC236}">
                      <a16:creationId xmlns:a16="http://schemas.microsoft.com/office/drawing/2014/main" id="{D3ED2CC1-3769-C66B-2FC8-2A4FA50D5727}"/>
                    </a:ext>
                  </a:extLst>
                </p:cNvPr>
                <p:cNvGraphicFramePr>
                  <a:graphicFrameLocks noChangeAspect="1"/>
                </p:cNvGraphicFramePr>
                <p:nvPr/>
              </p:nvGraphicFramePr>
              <p:xfrm flipV="1">
                <a:off x="8545236" y="605318"/>
                <a:ext cx="1797804" cy="693312"/>
              </p:xfrm>
              <a:graphic>
                <a:graphicData uri="http://schemas.microsoft.com/office/powerpoint/2016/slidezoom">
                  <pslz:sldZm>
                    <pslz:sldZmObj sldId="256" cId="1352655887">
                      <pslz:zmPr id="{4B3CCEF6-22E4-D248-9982-0E1394F94AA5}" imageType="cover" transitionDur="1000" showBg="0">
                        <p166:blipFill xmlns:p166="http://schemas.microsoft.com/office/powerpoint/2016/6/main">
                          <a:blip r:embed="rId8"/>
                          <a:stretch>
                            <a:fillRect/>
                          </a:stretch>
                        </p166:blipFill>
                        <p166:spPr xmlns:p166="http://schemas.microsoft.com/office/powerpoint/2016/6/main">
                          <a:xfrm flipV="1">
                            <a:off x="0" y="0"/>
                            <a:ext cx="1797804" cy="693312"/>
                          </a:xfrm>
                          <a:prstGeom prst="rect">
                            <a:avLst/>
                          </a:prstGeom>
                          <a:ln>
                            <a:noFill/>
                          </a:ln>
                          <a:effectLst>
                            <a:outerShdw blurRad="50800" dist="50800" dir="5400000" algn="ctr" rotWithShape="0">
                              <a:schemeClr val="accent1"/>
                            </a:outerShdw>
                            <a:softEdge rad="112500"/>
                          </a:effectLst>
                        </p166:spPr>
                      </pslz:zmPr>
                    </pslz:sldZmObj>
                  </pslz:sldZm>
                </a:graphicData>
              </a:graphic>
            </p:graphicFrame>
          </mc:Choice>
          <mc:Fallback>
            <p:pic>
              <p:nvPicPr>
                <p:cNvPr id="17" name="Slide Zoom 10">
                  <a:hlinkClick r:id="" action="ppaction://noaction"/>
                  <a:extLst>
                    <a:ext uri="{FF2B5EF4-FFF2-40B4-BE49-F238E27FC236}">
                      <a16:creationId xmlns:a16="http://schemas.microsoft.com/office/drawing/2014/main" id="{D3ED2CC1-3769-C66B-2FC8-2A4FA50D5727}"/>
                    </a:ext>
                  </a:extLst>
                </p:cNvPr>
                <p:cNvPicPr>
                  <a:picLocks noGrp="1" noRot="1" noChangeAspect="1" noMove="1" noResize="1" noEditPoints="1" noAdjustHandles="1" noChangeArrowheads="1" noChangeShapeType="1"/>
                </p:cNvPicPr>
                <p:nvPr/>
              </p:nvPicPr>
              <p:blipFill>
                <a:blip r:embed="rId9"/>
                <a:stretch>
                  <a:fillRect/>
                </a:stretch>
              </p:blipFill>
              <p:spPr>
                <a:xfrm flipV="1">
                  <a:off x="8545236" y="605318"/>
                  <a:ext cx="1797804" cy="693312"/>
                </a:xfrm>
                <a:prstGeom prst="rect">
                  <a:avLst/>
                </a:prstGeom>
                <a:ln>
                  <a:noFill/>
                </a:ln>
                <a:effectLst>
                  <a:outerShdw blurRad="50800" dist="50800" dir="5400000" algn="ctr" rotWithShape="0">
                    <a:schemeClr val="accent1"/>
                  </a:outerShdw>
                  <a:softEdge rad="112500"/>
                </a:effectLst>
              </p:spPr>
            </p:pic>
          </mc:Fallback>
        </mc:AlternateContent>
      </p:grpSp>
      <p:sp>
        <p:nvSpPr>
          <p:cNvPr id="2" name="Rectangle 1"/>
          <p:cNvSpPr/>
          <p:nvPr/>
        </p:nvSpPr>
        <p:spPr>
          <a:xfrm>
            <a:off x="0" y="2649739"/>
            <a:ext cx="4831401" cy="3985706"/>
          </a:xfrm>
          <a:prstGeom prst="rect">
            <a:avLst/>
          </a:prstGeom>
        </p:spPr>
        <p:txBody>
          <a:bodyPr wrap="square">
            <a:spAutoFit/>
          </a:bodyPr>
          <a:lstStyle/>
          <a:p>
            <a:r>
              <a:rPr lang="en-US" sz="1100" dirty="0">
                <a:solidFill>
                  <a:srgbClr val="FFFF00"/>
                </a:solidFill>
                <a:latin typeface="SalesforceSansRegular"/>
              </a:rPr>
              <a:t>Once you’ve created your flow, you’ll need to create at least one Recommendation. Think of a Recommendation like a small banner ad for a specific flow that will appear on the screen based on the logic you will create later. You’ll want these to appear to a support agent using Salesforce to advise them at the right time to upsell a customer or send a technician out to fix some equipment. You could also use them for a Community user who may want to find out more about a new product. These recommendations are ways you get people launched into a specific flow at the right time in your business process.</a:t>
            </a:r>
          </a:p>
          <a:p>
            <a:r>
              <a:rPr lang="en-US" sz="1100" dirty="0">
                <a:solidFill>
                  <a:srgbClr val="FFFF00"/>
                </a:solidFill>
                <a:latin typeface="SalesforceSansRegular"/>
              </a:rPr>
              <a:t>The best way to create a new Recommendation is to go to the Recommendations tab right from the App Launcher (if you don’t see it, make sure it is not hidden for your current profile). You can have a name, an image, and some custom labels for your users to either accept or reject the recommendation that shows up on the screen. You’ll also tie that recommendation back to the specific flow that you built earlier. Each recommendation can be tied to exactly </a:t>
            </a:r>
            <a:r>
              <a:rPr lang="en-US" sz="1100" dirty="0">
                <a:solidFill>
                  <a:srgbClr val="FFFF00"/>
                </a:solidFill>
                <a:latin typeface="SalesforceSansBold"/>
              </a:rPr>
              <a:t>one</a:t>
            </a:r>
            <a:r>
              <a:rPr lang="en-US" sz="1100" dirty="0">
                <a:solidFill>
                  <a:srgbClr val="FFFF00"/>
                </a:solidFill>
                <a:latin typeface="SalesforceSansRegular"/>
              </a:rPr>
              <a:t> flow. You can create multiple recommendations, one for each flow you might want to appear. If you anticipate building a lot of Recommendations, you might want to add custom “category” and “ranking” fields to the Recommendation object, just like you would add any custom field, to help with sorting and ordering your recommendations.</a:t>
            </a:r>
          </a:p>
          <a:p>
            <a:r>
              <a:rPr lang="en-US" sz="1100" dirty="0">
                <a:solidFill>
                  <a:srgbClr val="FFFF00"/>
                </a:solidFill>
                <a:latin typeface="SalesforceSansRegular"/>
                <a:hlinkClick r:id="rId10"/>
              </a:rPr>
              <a:t/>
            </a:r>
            <a:br>
              <a:rPr lang="en-US" sz="1100" dirty="0">
                <a:solidFill>
                  <a:srgbClr val="FFFF00"/>
                </a:solidFill>
                <a:latin typeface="SalesforceSansRegular"/>
                <a:hlinkClick r:id="rId10"/>
              </a:rPr>
            </a:br>
            <a:endParaRPr lang="en-US" sz="1100" dirty="0">
              <a:solidFill>
                <a:srgbClr val="FFFF00"/>
              </a:solidFill>
            </a:endParaRPr>
          </a:p>
        </p:txBody>
      </p:sp>
      <p:pic>
        <p:nvPicPr>
          <p:cNvPr id="3" name="Picture 2"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41263" y="896112"/>
            <a:ext cx="5989321" cy="5739332"/>
          </a:xfrm>
          <a:prstGeom prst="rect">
            <a:avLst/>
          </a:prstGeom>
        </p:spPr>
      </p:pic>
      <p:sp>
        <p:nvSpPr>
          <p:cNvPr id="11" name="Rectangle 10"/>
          <p:cNvSpPr/>
          <p:nvPr/>
        </p:nvSpPr>
        <p:spPr>
          <a:xfrm>
            <a:off x="6575565" y="169904"/>
            <a:ext cx="2660904" cy="341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Example :-</a:t>
            </a:r>
            <a:endParaRPr lang="en-US" dirty="0"/>
          </a:p>
        </p:txBody>
      </p:sp>
    </p:spTree>
    <p:extLst>
      <p:ext uri="{BB962C8B-B14F-4D97-AF65-F5344CB8AC3E}">
        <p14:creationId xmlns:p14="http://schemas.microsoft.com/office/powerpoint/2010/main" val="1325419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lack 3D wave patterns">
            <a:extLst>
              <a:ext uri="{FF2B5EF4-FFF2-40B4-BE49-F238E27FC236}">
                <a16:creationId xmlns:a16="http://schemas.microsoft.com/office/drawing/2014/main" id="{2BD16803-BA30-BE54-CB3D-68BC97C0758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40000"/>
                    </a14:imgEffect>
                  </a14:imgLayer>
                </a14:imgProps>
              </a:ext>
            </a:extLst>
          </a:blip>
          <a:stretch>
            <a:fillRect/>
          </a:stretch>
        </p:blipFill>
        <p:spPr>
          <a:xfrm>
            <a:off x="-811213" y="0"/>
            <a:ext cx="13003213" cy="7064551"/>
          </a:xfrm>
          <a:prstGeom prst="rect">
            <a:avLst/>
          </a:prstGeom>
        </p:spPr>
      </p:pic>
      <p:pic>
        <p:nvPicPr>
          <p:cNvPr id="1026" name="Picture 2" descr="A close up of a sign&#10;&#10;Description automatically generated">
            <a:extLst>
              <a:ext uri="{FF2B5EF4-FFF2-40B4-BE49-F238E27FC236}">
                <a16:creationId xmlns:a16="http://schemas.microsoft.com/office/drawing/2014/main" id="{581E8731-9E72-5702-4BB1-475C31468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5155" y="151755"/>
            <a:ext cx="1141623" cy="377743"/>
          </a:xfrm>
          <a:prstGeom prst="rect">
            <a:avLst/>
          </a:prstGeom>
          <a:solidFill>
            <a:schemeClr val="bg1">
              <a:alpha val="75382"/>
            </a:schemeClr>
          </a:solidFill>
          <a:effectLst>
            <a:softEdge rad="0"/>
          </a:effectLst>
        </p:spPr>
      </p:pic>
      <p:sp>
        <p:nvSpPr>
          <p:cNvPr id="12" name="Hexagon 11">
            <a:extLst>
              <a:ext uri="{FF2B5EF4-FFF2-40B4-BE49-F238E27FC236}">
                <a16:creationId xmlns:a16="http://schemas.microsoft.com/office/drawing/2014/main" id="{D7A15306-1D0F-D495-227B-C5F360F2171E}"/>
              </a:ext>
            </a:extLst>
          </p:cNvPr>
          <p:cNvSpPr/>
          <p:nvPr/>
        </p:nvSpPr>
        <p:spPr>
          <a:xfrm>
            <a:off x="1293148" y="188054"/>
            <a:ext cx="2267712" cy="1533894"/>
          </a:xfrm>
          <a:prstGeom prst="hexagon">
            <a:avLst/>
          </a:prstGeom>
          <a:solidFill>
            <a:schemeClr val="accent4">
              <a:alpha val="66227"/>
            </a:schemeClr>
          </a:solidFill>
          <a:ln w="50800">
            <a:solidFill>
              <a:schemeClr val="bg1"/>
            </a:solidFill>
          </a:ln>
          <a:effectLst>
            <a:glow rad="962877">
              <a:schemeClr val="accent1">
                <a:alpha val="40000"/>
              </a:schemeClr>
            </a:glow>
            <a:softEdge rad="0"/>
          </a:effectLst>
          <a:scene3d>
            <a:camera prst="orthographicFront">
              <a:rot lat="0" lon="0" rev="0"/>
            </a:camera>
            <a:lightRig rig="threePt" dir="t"/>
          </a:scene3d>
          <a:sp3d prstMaterial="matte">
            <a:bevelT prst="angle"/>
            <a:bevelB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smtClean="0">
                <a:solidFill>
                  <a:schemeClr val="tx1"/>
                </a:solidFill>
              </a:rPr>
              <a:t>STRATEGIES</a:t>
            </a:r>
            <a:endParaRPr lang="en-US" sz="2000" b="1" u="sng" dirty="0">
              <a:solidFill>
                <a:schemeClr val="tx1"/>
              </a:solidFill>
            </a:endParaRPr>
          </a:p>
        </p:txBody>
      </p:sp>
      <p:grpSp>
        <p:nvGrpSpPr>
          <p:cNvPr id="15" name="Group 14">
            <a:extLst>
              <a:ext uri="{FF2B5EF4-FFF2-40B4-BE49-F238E27FC236}">
                <a16:creationId xmlns:a16="http://schemas.microsoft.com/office/drawing/2014/main" id="{87B52DE0-23A6-4901-E080-83DC8BECBE8B}"/>
              </a:ext>
            </a:extLst>
          </p:cNvPr>
          <p:cNvGrpSpPr/>
          <p:nvPr/>
        </p:nvGrpSpPr>
        <p:grpSpPr>
          <a:xfrm>
            <a:off x="-496515" y="1538880"/>
            <a:ext cx="5754315" cy="5319120"/>
            <a:chOff x="7713245" y="605318"/>
            <a:chExt cx="3975865" cy="4161360"/>
          </a:xfrm>
        </p:grpSpPr>
        <p:sp>
          <p:nvSpPr>
            <p:cNvPr id="16" name="Oval 15">
              <a:extLst>
                <a:ext uri="{FF2B5EF4-FFF2-40B4-BE49-F238E27FC236}">
                  <a16:creationId xmlns:a16="http://schemas.microsoft.com/office/drawing/2014/main" id="{D312DA76-393F-2531-61C6-7EC5D2EB16B3}"/>
                </a:ext>
              </a:extLst>
            </p:cNvPr>
            <p:cNvSpPr/>
            <p:nvPr/>
          </p:nvSpPr>
          <p:spPr>
            <a:xfrm>
              <a:off x="7713245" y="868776"/>
              <a:ext cx="3975865" cy="3897902"/>
            </a:xfrm>
            <a:prstGeom prst="ellipse">
              <a:avLst/>
            </a:prstGeom>
            <a:ln w="63500">
              <a:solidFill>
                <a:schemeClr val="bg1"/>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mc:AlternateContent xmlns:mc="http://schemas.openxmlformats.org/markup-compatibility/2006">
          <mc:Choice xmlns:pslz="http://schemas.microsoft.com/office/powerpoint/2016/slidezoom" xmlns="" Requires="pslz">
            <p:graphicFrame>
              <p:nvGraphicFramePr>
                <p:cNvPr id="11" name="Slide Zoom 10">
                  <a:extLst>
                    <a:ext uri="{FF2B5EF4-FFF2-40B4-BE49-F238E27FC236}">
                      <a16:creationId xmlns:a16="http://schemas.microsoft.com/office/drawing/2014/main" id="{D3ED2CC1-3769-C66B-2FC8-2A4FA50D5727}"/>
                    </a:ext>
                  </a:extLst>
                </p:cNvPr>
                <p:cNvGraphicFramePr>
                  <a:graphicFrameLocks noChangeAspect="1"/>
                </p:cNvGraphicFramePr>
                <p:nvPr/>
              </p:nvGraphicFramePr>
              <p:xfrm flipV="1">
                <a:off x="8545236" y="605318"/>
                <a:ext cx="1797804" cy="693312"/>
              </p:xfrm>
              <a:graphic>
                <a:graphicData uri="http://schemas.microsoft.com/office/powerpoint/2016/slidezoom">
                  <pslz:sldZm>
                    <pslz:sldZmObj sldId="256" cId="1352655887">
                      <pslz:zmPr id="{4B3CCEF6-22E4-D248-9982-0E1394F94AA5}" imageType="cover" transitionDur="1000" showBg="0">
                        <p166:blipFill xmlns:p166="http://schemas.microsoft.com/office/powerpoint/2016/6/main">
                          <a:blip r:embed="rId8"/>
                          <a:stretch>
                            <a:fillRect/>
                          </a:stretch>
                        </p166:blipFill>
                        <p166:spPr xmlns:p166="http://schemas.microsoft.com/office/powerpoint/2016/6/main">
                          <a:xfrm flipV="1">
                            <a:off x="0" y="0"/>
                            <a:ext cx="1797804" cy="693312"/>
                          </a:xfrm>
                          <a:prstGeom prst="rect">
                            <a:avLst/>
                          </a:prstGeom>
                          <a:ln>
                            <a:noFill/>
                          </a:ln>
                          <a:effectLst>
                            <a:outerShdw blurRad="50800" dist="50800" dir="5400000" algn="ctr" rotWithShape="0">
                              <a:schemeClr val="accent1"/>
                            </a:outerShdw>
                            <a:softEdge rad="112500"/>
                          </a:effectLst>
                        </p166:spPr>
                      </pslz:zmPr>
                    </pslz:sldZmObj>
                  </pslz:sldZm>
                </a:graphicData>
              </a:graphic>
            </p:graphicFrame>
          </mc:Choice>
          <mc:Fallback>
            <p:pic>
              <p:nvPicPr>
                <p:cNvPr id="17" name="Slide Zoom 10">
                  <a:hlinkClick r:id="" action="ppaction://noaction"/>
                  <a:extLst>
                    <a:ext uri="{FF2B5EF4-FFF2-40B4-BE49-F238E27FC236}">
                      <a16:creationId xmlns:a16="http://schemas.microsoft.com/office/drawing/2014/main" id="{D3ED2CC1-3769-C66B-2FC8-2A4FA50D5727}"/>
                    </a:ext>
                  </a:extLst>
                </p:cNvPr>
                <p:cNvPicPr>
                  <a:picLocks noGrp="1" noRot="1" noChangeAspect="1" noMove="1" noResize="1" noEditPoints="1" noAdjustHandles="1" noChangeArrowheads="1" noChangeShapeType="1"/>
                </p:cNvPicPr>
                <p:nvPr/>
              </p:nvPicPr>
              <p:blipFill>
                <a:blip r:embed="rId9"/>
                <a:stretch>
                  <a:fillRect/>
                </a:stretch>
              </p:blipFill>
              <p:spPr>
                <a:xfrm flipV="1">
                  <a:off x="8545236" y="605318"/>
                  <a:ext cx="1797804" cy="693312"/>
                </a:xfrm>
                <a:prstGeom prst="rect">
                  <a:avLst/>
                </a:prstGeom>
                <a:ln>
                  <a:noFill/>
                </a:ln>
                <a:effectLst>
                  <a:outerShdw blurRad="50800" dist="50800" dir="5400000" algn="ctr" rotWithShape="0">
                    <a:schemeClr val="accent1"/>
                  </a:outerShdw>
                  <a:softEdge rad="112500"/>
                </a:effectLst>
              </p:spPr>
            </p:pic>
          </mc:Fallback>
        </mc:AlternateContent>
      </p:grpSp>
      <p:sp>
        <p:nvSpPr>
          <p:cNvPr id="2" name="Rectangle 1"/>
          <p:cNvSpPr/>
          <p:nvPr/>
        </p:nvSpPr>
        <p:spPr>
          <a:xfrm>
            <a:off x="941832" y="2249424"/>
            <a:ext cx="3255264" cy="4601260"/>
          </a:xfrm>
          <a:prstGeom prst="rect">
            <a:avLst/>
          </a:prstGeom>
        </p:spPr>
        <p:txBody>
          <a:bodyPr wrap="square">
            <a:spAutoFit/>
          </a:bodyPr>
          <a:lstStyle/>
          <a:p>
            <a:r>
              <a:rPr lang="en-US" sz="1050" dirty="0">
                <a:solidFill>
                  <a:srgbClr val="FFFF00"/>
                </a:solidFill>
                <a:latin typeface="SalesforceSansRegular"/>
              </a:rPr>
              <a:t>Now that you have your flow(s) and recommendation(s), you’ll need to decide when and where they will appear. This is where the real power of Einstein Next Best Action comes – your strategy allows you to surface those recommendations you created and tied to individual flows to the right users at the right time, based on exactly what your business requirements are. For a tech support agent, this might be a recommendation to send a technician out but only for certain sized customers in a specific geographical region, and we may only want it to appear once every 90 days. Your strategy model can be as simple or complex as you need, it’s completely up to you.</a:t>
            </a:r>
          </a:p>
          <a:p>
            <a:r>
              <a:rPr lang="en-US" sz="1050" dirty="0">
                <a:solidFill>
                  <a:srgbClr val="FFFF00"/>
                </a:solidFill>
                <a:latin typeface="SalesforceSansRegular"/>
              </a:rPr>
              <a:t>The most important thing to do in your Strategy is to select which object the strategy will apply to. You’ll use the “Strategy Builder” tool in Setup to create your strategies. This tool looks very similar to Flow Builder, with some slightly different components.</a:t>
            </a:r>
          </a:p>
          <a:p>
            <a:r>
              <a:rPr lang="en-US" sz="1050" dirty="0">
                <a:solidFill>
                  <a:srgbClr val="FFFF00"/>
                </a:solidFill>
                <a:latin typeface="SalesforceSansRegular"/>
              </a:rPr>
              <a:t>Once you’ve selected your object, like “Case”, then you’ll need to Load your Recommendations by adding a </a:t>
            </a:r>
            <a:r>
              <a:rPr lang="en-US" sz="1050" dirty="0">
                <a:solidFill>
                  <a:srgbClr val="FFFF00"/>
                </a:solidFill>
                <a:latin typeface="SalesforceSansBold"/>
              </a:rPr>
              <a:t>Load</a:t>
            </a:r>
            <a:r>
              <a:rPr lang="en-US" sz="1050" dirty="0">
                <a:solidFill>
                  <a:srgbClr val="FFFF00"/>
                </a:solidFill>
                <a:latin typeface="SalesforceSansRegular"/>
              </a:rPr>
              <a:t> element. Use </a:t>
            </a:r>
            <a:r>
              <a:rPr lang="en-US" sz="1050" dirty="0">
                <a:solidFill>
                  <a:srgbClr val="FFFF00"/>
                </a:solidFill>
                <a:latin typeface="SalesforceSansBold"/>
              </a:rPr>
              <a:t>Filter</a:t>
            </a:r>
            <a:r>
              <a:rPr lang="en-US" sz="1050" dirty="0">
                <a:solidFill>
                  <a:srgbClr val="FFFF00"/>
                </a:solidFill>
                <a:latin typeface="SalesforceSansRegular"/>
              </a:rPr>
              <a:t> to weed out recommendations that don’t make sense, and use </a:t>
            </a:r>
            <a:r>
              <a:rPr lang="en-US" sz="1050" dirty="0">
                <a:solidFill>
                  <a:srgbClr val="FFFF00"/>
                </a:solidFill>
                <a:latin typeface="SalesforceSansBold"/>
              </a:rPr>
              <a:t>Branch Select</a:t>
            </a:r>
            <a:r>
              <a:rPr lang="en-US" sz="1050" dirty="0">
                <a:solidFill>
                  <a:srgbClr val="FFFF00"/>
                </a:solidFill>
                <a:latin typeface="SalesforceSansRegular"/>
              </a:rPr>
              <a:t> to shut down branches that don’t make sense.</a:t>
            </a:r>
          </a:p>
          <a:p>
            <a:r>
              <a:rPr lang="en-US" sz="1000" dirty="0">
                <a:solidFill>
                  <a:srgbClr val="0070D2"/>
                </a:solidFill>
                <a:latin typeface="SalesforceSansRegular"/>
                <a:hlinkClick r:id="rId10"/>
              </a:rPr>
              <a:t/>
            </a:r>
            <a:br>
              <a:rPr lang="en-US" sz="1000" dirty="0">
                <a:solidFill>
                  <a:srgbClr val="0070D2"/>
                </a:solidFill>
                <a:latin typeface="SalesforceSansRegular"/>
                <a:hlinkClick r:id="rId10"/>
              </a:rPr>
            </a:br>
            <a:endParaRPr lang="en-US" sz="1000" dirty="0"/>
          </a:p>
        </p:txBody>
      </p:sp>
      <p:pic>
        <p:nvPicPr>
          <p:cNvPr id="3" name="Picture 2"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40096" y="681914"/>
            <a:ext cx="6720840" cy="6176086"/>
          </a:xfrm>
          <a:prstGeom prst="rect">
            <a:avLst/>
          </a:prstGeom>
        </p:spPr>
      </p:pic>
    </p:spTree>
    <p:extLst>
      <p:ext uri="{BB962C8B-B14F-4D97-AF65-F5344CB8AC3E}">
        <p14:creationId xmlns:p14="http://schemas.microsoft.com/office/powerpoint/2010/main" val="3111258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32695</TotalTime>
  <Words>671</Words>
  <Application>Microsoft Office PowerPoint</Application>
  <PresentationFormat>Widescreen</PresentationFormat>
  <Paragraphs>41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-apple-system</vt:lpstr>
      <vt:lpstr>Arial</vt:lpstr>
      <vt:lpstr>Bahnschrift SemiBold</vt:lpstr>
      <vt:lpstr>Calibri</vt:lpstr>
      <vt:lpstr>Calibri Light</vt:lpstr>
      <vt:lpstr>SalesforceSansBold</vt:lpstr>
      <vt:lpstr>SalesforceSansRegular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abhijeet.gupta@appcino.com</dc:creator>
  <cp:lastModifiedBy>Lenovo</cp:lastModifiedBy>
  <cp:revision>51</cp:revision>
  <cp:lastPrinted>2022-05-16T20:04:11Z</cp:lastPrinted>
  <dcterms:created xsi:type="dcterms:W3CDTF">2022-05-16T19:42:11Z</dcterms:created>
  <dcterms:modified xsi:type="dcterms:W3CDTF">2022-07-15T08:01:07Z</dcterms:modified>
</cp:coreProperties>
</file>